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669" r:id="rId2"/>
    <p:sldId id="659" r:id="rId3"/>
    <p:sldId id="629" r:id="rId4"/>
    <p:sldId id="627" r:id="rId5"/>
    <p:sldId id="630" r:id="rId6"/>
    <p:sldId id="599" r:id="rId7"/>
    <p:sldId id="655" r:id="rId8"/>
    <p:sldId id="604" r:id="rId9"/>
    <p:sldId id="572" r:id="rId10"/>
    <p:sldId id="636" r:id="rId11"/>
    <p:sldId id="591" r:id="rId12"/>
    <p:sldId id="668" r:id="rId13"/>
    <p:sldId id="660" r:id="rId14"/>
    <p:sldId id="528" r:id="rId15"/>
    <p:sldId id="590" r:id="rId16"/>
    <p:sldId id="664" r:id="rId17"/>
    <p:sldId id="612" r:id="rId18"/>
    <p:sldId id="663" r:id="rId19"/>
    <p:sldId id="413" r:id="rId20"/>
    <p:sldId id="611" r:id="rId21"/>
    <p:sldId id="632" r:id="rId22"/>
    <p:sldId id="651" r:id="rId23"/>
    <p:sldId id="642" r:id="rId24"/>
    <p:sldId id="278" r:id="rId25"/>
    <p:sldId id="633" r:id="rId26"/>
    <p:sldId id="665" r:id="rId27"/>
    <p:sldId id="649" r:id="rId28"/>
    <p:sldId id="650" r:id="rId29"/>
    <p:sldId id="594" r:id="rId30"/>
    <p:sldId id="661" r:id="rId31"/>
    <p:sldId id="662" r:id="rId32"/>
    <p:sldId id="587" r:id="rId33"/>
    <p:sldId id="644" r:id="rId34"/>
    <p:sldId id="517" r:id="rId35"/>
    <p:sldId id="52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BBA"/>
    <a:srgbClr val="33669A"/>
    <a:srgbClr val="234970"/>
    <a:srgbClr val="6E6D6E"/>
    <a:srgbClr val="FFFFFF"/>
    <a:srgbClr val="FAD980"/>
    <a:srgbClr val="F2F2F2"/>
    <a:srgbClr val="FFCB77"/>
    <a:srgbClr val="314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58DA7-5875-4FF4-B046-15165AFD6B45}" v="1" dt="2022-06-29T17:58:46.568"/>
    <p1510:client id="{6143926A-6809-46B5-B0EF-D0E547C6C634}" v="34" dt="2022-06-29T17:26:56.292"/>
  </p1510:revLst>
</p1510:revInfo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20047" autoAdjust="0"/>
    <p:restoredTop sz="94132" autoAdjust="0"/>
  </p:normalViewPr>
  <p:slideViewPr>
    <p:cSldViewPr snapToGrid="0" snapToObjects="1">
      <p:cViewPr varScale="1">
        <p:scale>
          <a:sx n="83" d="100"/>
          <a:sy n="83" d="100"/>
        </p:scale>
        <p:origin x="5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4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05CA9D-B5A1-4FEE-80E6-C330CF26506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45E28-5B3D-4CDB-911D-87E2214B43E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D05CB9-8F61-425A-B8A5-EE707B35C089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B9245-A3CD-4E41-9DF5-3D9F933852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2CD5C-A54A-45CD-8EDD-6118114817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593EF-6A58-413B-8C48-28FCD6A474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094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AC97C-24A5-AA46-BD98-4FA2EED73809}" type="datetimeFigureOut">
              <a:rPr lang="en-US" smtClean="0"/>
              <a:t>6/29/2022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E502E-40E6-7A4F-A442-F639AA347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8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220F8-D636-9546-8987-C6F5AC1679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7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18498-1159-498D-8DC7-E1A69C582DF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Placeholder for listing roles involved in the Self-Evaluation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81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F18498-1159-498D-8DC7-E1A69C582DF5}" type="slidenum">
              <a:rPr kumimoji="0" lang="en-US" sz="13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039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0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Select the screenshot of the chosen tool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8417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477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05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8121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171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85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342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18498-1159-498D-8DC7-E1A69C582DF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0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80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Placeholder discussion topics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Sets the expectation for the workshop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Roles of the participants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65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i="1" dirty="0"/>
              <a:t>Placeholder discussion topics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Emphasis the importance of the effort and accuracy of responses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Discuss how the results will be used within the organization’s overall cybersecurity program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Note that next steps will be based on the organization’s risks and maturity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Highlight that the output of the C2M2 self-evaluation should drive risk conversations and allow organizations to plan periodic reviews of their cybersecurity program to track progress and validate goals.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Point out the roles of participants in follow-up activities.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E502E-40E6-7A4F-A442-F639AA347D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165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20F8-D636-9546-8987-C6F5AC1679D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5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18498-1159-498D-8DC7-E1A69C582DF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16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220F8-D636-9546-8987-C6F5AC1679D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936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961AAF-33A5-4C46-B51B-5C1FA7706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024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F18498-1159-498D-8DC7-E1A69C582DF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03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on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193BB6-6C15-724A-8776-92F4E2E8F1F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7556AC6-5F1C-4C4E-800D-D1F778BCAF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</a:blip>
          <a:srcRect l="-4716" t="4922" r="5620" b="7036"/>
          <a:stretch/>
        </p:blipFill>
        <p:spPr>
          <a:xfrm>
            <a:off x="4696514" y="0"/>
            <a:ext cx="7495486" cy="6685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43C1D3-9858-6C45-887C-20BE79496E60}"/>
              </a:ext>
            </a:extLst>
          </p:cNvPr>
          <p:cNvSpPr/>
          <p:nvPr userDrawn="1"/>
        </p:nvSpPr>
        <p:spPr>
          <a:xfrm>
            <a:off x="1" y="3429000"/>
            <a:ext cx="10962860" cy="2196149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8584-C557-F943-BB52-93426FC3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83" y="3903575"/>
            <a:ext cx="9998927" cy="774763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79C3-0A77-E74F-BCF6-1DD914B8C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4" y="4651505"/>
            <a:ext cx="9144000" cy="49104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323D86-EE74-B54C-B3BB-1A166220D25C}"/>
              </a:ext>
            </a:extLst>
          </p:cNvPr>
          <p:cNvSpPr/>
          <p:nvPr userDrawn="1"/>
        </p:nvSpPr>
        <p:spPr>
          <a:xfrm>
            <a:off x="0" y="6685613"/>
            <a:ext cx="12192000" cy="172386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5A8665-734C-8840-BE64-3047D84FF0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2" y="2341737"/>
            <a:ext cx="5130452" cy="65895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A1D631-A288-4408-B1BB-A0F2B9A1A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33" y="5112733"/>
            <a:ext cx="9168352" cy="4428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1649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wo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BD3C3F1-B2A0-3C43-A0AA-0D698B4662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B99A6D-55E7-5C48-9830-38E488FDE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642" y="1937982"/>
            <a:ext cx="10820272" cy="41754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22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1B2873-55A0-444D-9E8D-5DFB4AFAC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94146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1B2873-55A0-444D-9E8D-5DFB4AFACF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678558-3DDB-44BC-A62A-F71A898CF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70" y="2871662"/>
            <a:ext cx="10825459" cy="672104"/>
          </a:xfrm>
        </p:spPr>
        <p:txBody>
          <a:bodyPr/>
          <a:lstStyle>
            <a:lvl1pPr algn="ctr"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690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159A63-0972-4AD5-800C-D508622A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70" y="2871662"/>
            <a:ext cx="10825459" cy="672104"/>
          </a:xfrm>
        </p:spPr>
        <p:txBody>
          <a:bodyPr/>
          <a:lstStyle>
            <a:lvl1pPr algn="ctr"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256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-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193BB6-6C15-724A-8776-92F4E2E8F1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EACF6-C6DF-8A49-A53D-5714719D2394}"/>
              </a:ext>
            </a:extLst>
          </p:cNvPr>
          <p:cNvSpPr/>
          <p:nvPr userDrawn="1"/>
        </p:nvSpPr>
        <p:spPr>
          <a:xfrm>
            <a:off x="0" y="6416211"/>
            <a:ext cx="12192000" cy="441789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8584-C557-F943-BB52-93426FC3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37" y="2687998"/>
            <a:ext cx="9998927" cy="91822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5576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-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193BB6-6C15-724A-8776-92F4E2E8F1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EACF6-C6DF-8A49-A53D-5714719D2394}"/>
              </a:ext>
            </a:extLst>
          </p:cNvPr>
          <p:cNvSpPr/>
          <p:nvPr userDrawn="1"/>
        </p:nvSpPr>
        <p:spPr>
          <a:xfrm>
            <a:off x="0" y="-1"/>
            <a:ext cx="9082355" cy="6858000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8584-C557-F943-BB52-93426FC3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683" y="1993840"/>
            <a:ext cx="6773467" cy="2870320"/>
          </a:xfrm>
        </p:spPr>
        <p:txBody>
          <a:bodyPr anchor="ctr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8203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193BB6-6C15-724A-8776-92F4E2E8F1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4EACF6-C6DF-8A49-A53D-5714719D2394}"/>
              </a:ext>
            </a:extLst>
          </p:cNvPr>
          <p:cNvSpPr/>
          <p:nvPr userDrawn="1"/>
        </p:nvSpPr>
        <p:spPr>
          <a:xfrm>
            <a:off x="0" y="5666282"/>
            <a:ext cx="12192000" cy="1191718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8584-C557-F943-BB52-93426FC3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537" y="1267767"/>
            <a:ext cx="9998927" cy="918229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242A2CE-6FE9-4441-8D48-2F3FF8CBD6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31848" y="5958488"/>
            <a:ext cx="4728304" cy="6073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CD2CA6-0CEB-6F42-A41A-47940F6D3864}"/>
              </a:ext>
            </a:extLst>
          </p:cNvPr>
          <p:cNvGrpSpPr/>
          <p:nvPr userDrawn="1"/>
        </p:nvGrpSpPr>
        <p:grpSpPr>
          <a:xfrm>
            <a:off x="2946969" y="2538935"/>
            <a:ext cx="6298062" cy="2035129"/>
            <a:chOff x="3503486" y="2908799"/>
            <a:chExt cx="6298062" cy="2035129"/>
          </a:xfrm>
        </p:grpSpPr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863B3A3A-73AE-CB49-B457-5D7A1E90F9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503487" y="3608471"/>
              <a:ext cx="635785" cy="635785"/>
            </a:xfrm>
            <a:prstGeom prst="rect">
              <a:avLst/>
            </a:prstGeom>
          </p:spPr>
        </p:pic>
        <p:pic>
          <p:nvPicPr>
            <p:cNvPr id="9" name="Picture 8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E107C74-4BCA-7447-A3B6-9859A4B59D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3503487" y="2908799"/>
              <a:ext cx="635785" cy="635785"/>
            </a:xfrm>
            <a:prstGeom prst="rect">
              <a:avLst/>
            </a:prstGeom>
          </p:spPr>
        </p:pic>
        <p:pic>
          <p:nvPicPr>
            <p:cNvPr id="11" name="Picture 1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BEE7755B-8103-BC4C-A371-61A80944AD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3503486" y="4308143"/>
              <a:ext cx="635785" cy="63578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159A85B-6B3D-304F-BD30-6741F924F6AF}"/>
                </a:ext>
              </a:extLst>
            </p:cNvPr>
            <p:cNvSpPr txBox="1"/>
            <p:nvPr userDrawn="1"/>
          </p:nvSpPr>
          <p:spPr>
            <a:xfrm>
              <a:off x="4202132" y="3021477"/>
              <a:ext cx="4602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kern="1200" dirty="0">
                  <a:solidFill>
                    <a:schemeClr val="bg1"/>
                  </a:solidFill>
                  <a:effectLst/>
                  <a:latin typeface="Franklin Gothic Book" panose="020B0503020102020204" pitchFamily="34" charset="0"/>
                  <a:ea typeface="+mn-ea"/>
                  <a:cs typeface="+mn-cs"/>
                </a:rPr>
                <a:t>@DOE_CESER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A8F3892-2E4D-1A47-9D80-3FE3C5DA30A4}"/>
                </a:ext>
              </a:extLst>
            </p:cNvPr>
            <p:cNvSpPr txBox="1"/>
            <p:nvPr userDrawn="1"/>
          </p:nvSpPr>
          <p:spPr>
            <a:xfrm>
              <a:off x="4202132" y="3596832"/>
              <a:ext cx="5599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bg1"/>
                  </a:solidFill>
                  <a:effectLst/>
                  <a:latin typeface="Franklin Gothic Book" panose="020B0503020102020204" pitchFamily="34" charset="0"/>
                  <a:ea typeface="+mn-ea"/>
                  <a:cs typeface="+mn-cs"/>
                </a:rPr>
                <a:t>linkedin.com/company/office-of-cybersecurity-energy-security-and-emergency-response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FE0A5E-F4B8-9E4A-8EFA-334D5635FC18}"/>
                </a:ext>
              </a:extLst>
            </p:cNvPr>
            <p:cNvSpPr txBox="1"/>
            <p:nvPr userDrawn="1"/>
          </p:nvSpPr>
          <p:spPr>
            <a:xfrm>
              <a:off x="4202132" y="4449584"/>
              <a:ext cx="4602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kern="1200" dirty="0">
                  <a:solidFill>
                    <a:schemeClr val="bg1"/>
                  </a:solidFill>
                  <a:effectLst/>
                  <a:latin typeface="Franklin Gothic Book" panose="020B0503020102020204" pitchFamily="34" charset="0"/>
                  <a:ea typeface="+mn-ea"/>
                  <a:cs typeface="+mn-cs"/>
                </a:rPr>
                <a:t>energy.gov/CESER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1147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/Title (One Line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5" y="1402834"/>
            <a:ext cx="10825459" cy="47113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8861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/Title (Two Lines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5" y="1937982"/>
            <a:ext cx="10825459" cy="4148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582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/Title (One Line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6" y="1402834"/>
            <a:ext cx="6364431" cy="4711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680D55-8425-E44B-A1BF-2ADDFACB99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75162" y="1402106"/>
            <a:ext cx="4116752" cy="47113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two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193BB6-6C15-724A-8776-92F4E2E8F1F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882EE09D-A641-0F44-9E41-926C790333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</a:blip>
          <a:srcRect l="-4716" t="4922" r="5620" b="7036"/>
          <a:stretch/>
        </p:blipFill>
        <p:spPr>
          <a:xfrm>
            <a:off x="4696514" y="0"/>
            <a:ext cx="7495486" cy="6685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43C1D3-9858-6C45-887C-20BE79496E60}"/>
              </a:ext>
            </a:extLst>
          </p:cNvPr>
          <p:cNvSpPr/>
          <p:nvPr userDrawn="1"/>
        </p:nvSpPr>
        <p:spPr>
          <a:xfrm>
            <a:off x="1" y="2743199"/>
            <a:ext cx="10962860" cy="2931645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3E8584-C557-F943-BB52-93426FC355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83" y="3164414"/>
            <a:ext cx="9998927" cy="1596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79C3-0A77-E74F-BCF6-1DD914B8C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4" y="4740956"/>
            <a:ext cx="9144000" cy="49104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323D86-EE74-B54C-B3BB-1A166220D25C}"/>
              </a:ext>
            </a:extLst>
          </p:cNvPr>
          <p:cNvSpPr/>
          <p:nvPr userDrawn="1"/>
        </p:nvSpPr>
        <p:spPr>
          <a:xfrm>
            <a:off x="0" y="6685613"/>
            <a:ext cx="12192000" cy="172386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5A8665-734C-8840-BE64-3047D84FF0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452" y="1710972"/>
            <a:ext cx="5130452" cy="6589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D3810-0F64-4756-8EE5-30DA7FCE19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13" y="5217450"/>
            <a:ext cx="9168672" cy="45739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21438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/Title (Two Lines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6" y="1937982"/>
            <a:ext cx="6409402" cy="4148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B99A6D-55E7-5C48-9830-38E488FDE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75162" y="1937982"/>
            <a:ext cx="4116752" cy="41754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34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One Line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680D55-8425-E44B-A1BF-2ADDFACB99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455" y="1402106"/>
            <a:ext cx="10825459" cy="47113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39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Two Lines)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B99A6D-55E7-5C48-9830-38E488FDE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1642" y="1937982"/>
            <a:ext cx="10820272" cy="41754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051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No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4293973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5177864-4003-1947-9360-3C2D629FCC8E}"/>
              </a:ext>
            </a:extLst>
          </p:cNvPr>
          <p:cNvSpPr/>
          <p:nvPr userDrawn="1"/>
        </p:nvSpPr>
        <p:spPr>
          <a:xfrm>
            <a:off x="0" y="6631769"/>
            <a:ext cx="12192000" cy="226241"/>
          </a:xfrm>
          <a:prstGeom prst="rect">
            <a:avLst/>
          </a:prstGeom>
          <a:solidFill>
            <a:srgbClr val="2C7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17" dirty="0">
                <a:solidFill>
                  <a:schemeClr val="bg1"/>
                </a:solidFill>
              </a:rPr>
              <a:t>TLP:GREEN – LIMITED DISCLOSURE, RESTRICTED TO THE COMMUNITY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BA545A-F29E-364A-A6C5-9A3B533F0918}"/>
              </a:ext>
            </a:extLst>
          </p:cNvPr>
          <p:cNvSpPr/>
          <p:nvPr userDrawn="1"/>
        </p:nvSpPr>
        <p:spPr>
          <a:xfrm>
            <a:off x="0" y="3184"/>
            <a:ext cx="12192000" cy="887669"/>
          </a:xfrm>
          <a:prstGeom prst="rect">
            <a:avLst/>
          </a:prstGeom>
          <a:solidFill>
            <a:srgbClr val="2C7B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51" dirty="0">
              <a:solidFill>
                <a:schemeClr val="tx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A418468-7363-FF41-B378-C81ECFB0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5435" y="194593"/>
            <a:ext cx="11375572" cy="667324"/>
          </a:xfrm>
        </p:spPr>
        <p:txBody>
          <a:bodyPr/>
          <a:lstStyle>
            <a:lvl1pPr>
              <a:defRPr sz="3751" b="1" i="0" baseline="0">
                <a:solidFill>
                  <a:schemeClr val="bg1"/>
                </a:solidFill>
                <a:latin typeface="Eras Medium ITC" panose="020B0602030504020804" pitchFamily="34" charset="0"/>
                <a:ea typeface="Eras Medium ITC" panose="020B0602030504020804" pitchFamily="34" charset="0"/>
                <a:cs typeface="Eras Medium ITC" panose="020B0602030504020804" pitchFamily="34" charset="0"/>
              </a:defRPr>
            </a:lvl1pPr>
          </a:lstStyle>
          <a:p>
            <a:r>
              <a:rPr lang="en-US" dirty="0"/>
              <a:t>Text Slide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0926A6-A1C9-8044-8A81-15204A101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5" y="1111199"/>
            <a:ext cx="11375572" cy="4792784"/>
          </a:xfrm>
        </p:spPr>
        <p:txBody>
          <a:bodyPr/>
          <a:lstStyle>
            <a:lvl1pPr marL="0" indent="0">
              <a:buNone/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000" b="0" i="0"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1667" b="0" i="0"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667" b="0" i="0"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667" b="0" i="0"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F8C7D06-19CC-0B49-AE1E-02AB74909061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31587" y="6130009"/>
            <a:ext cx="2979420" cy="38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740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on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301A51-E047-7A42-BC24-3F79D88C4A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FF1EC9-A53C-5549-88D2-38DCE2715762}"/>
              </a:ext>
            </a:extLst>
          </p:cNvPr>
          <p:cNvSpPr/>
          <p:nvPr userDrawn="1"/>
        </p:nvSpPr>
        <p:spPr>
          <a:xfrm>
            <a:off x="0" y="3796188"/>
            <a:ext cx="12192000" cy="3061812"/>
          </a:xfrm>
          <a:prstGeom prst="rect">
            <a:avLst/>
          </a:prstGeom>
          <a:solidFill>
            <a:srgbClr val="336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C8AA5-50C4-2441-A0B9-30897B48CD29}"/>
              </a:ext>
            </a:extLst>
          </p:cNvPr>
          <p:cNvSpPr/>
          <p:nvPr userDrawn="1"/>
        </p:nvSpPr>
        <p:spPr>
          <a:xfrm>
            <a:off x="0" y="6685613"/>
            <a:ext cx="12192000" cy="172386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5C8F6715-3F2C-4E45-805C-67F1E40CC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</a:blip>
          <a:srcRect l="-4716" t="4922" r="5620" b="7036"/>
          <a:stretch/>
        </p:blipFill>
        <p:spPr>
          <a:xfrm>
            <a:off x="8952560" y="3796188"/>
            <a:ext cx="3239440" cy="288942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AD1DC73-CCEA-FC48-BAC4-20865AD6D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83" y="5040189"/>
            <a:ext cx="9998927" cy="774763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3B2794C-F497-594E-AE9B-5376F24C2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4" y="5788119"/>
            <a:ext cx="9144000" cy="49104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49D131-4C26-164E-856F-AF5CFF481356}"/>
              </a:ext>
            </a:extLst>
          </p:cNvPr>
          <p:cNvSpPr/>
          <p:nvPr userDrawn="1"/>
        </p:nvSpPr>
        <p:spPr>
          <a:xfrm>
            <a:off x="1828801" y="1513488"/>
            <a:ext cx="462456" cy="462456"/>
          </a:xfrm>
          <a:prstGeom prst="ellipse">
            <a:avLst/>
          </a:prstGeom>
          <a:solidFill>
            <a:srgbClr val="33669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6641ED-A199-F04A-9C27-775544F66994}"/>
              </a:ext>
            </a:extLst>
          </p:cNvPr>
          <p:cNvSpPr/>
          <p:nvPr userDrawn="1"/>
        </p:nvSpPr>
        <p:spPr>
          <a:xfrm>
            <a:off x="4540470" y="1513488"/>
            <a:ext cx="462456" cy="462456"/>
          </a:xfrm>
          <a:prstGeom prst="ellipse">
            <a:avLst/>
          </a:prstGeom>
          <a:solidFill>
            <a:srgbClr val="33669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1F080E-901A-234E-97EB-337D2FE78AA7}"/>
              </a:ext>
            </a:extLst>
          </p:cNvPr>
          <p:cNvSpPr/>
          <p:nvPr userDrawn="1"/>
        </p:nvSpPr>
        <p:spPr>
          <a:xfrm>
            <a:off x="7241628" y="1513488"/>
            <a:ext cx="462456" cy="462456"/>
          </a:xfrm>
          <a:prstGeom prst="ellipse">
            <a:avLst/>
          </a:prstGeom>
          <a:solidFill>
            <a:srgbClr val="33669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744755-8151-4C42-B4D2-AC65BD587062}"/>
              </a:ext>
            </a:extLst>
          </p:cNvPr>
          <p:cNvSpPr/>
          <p:nvPr userDrawn="1"/>
        </p:nvSpPr>
        <p:spPr>
          <a:xfrm>
            <a:off x="9953297" y="1513488"/>
            <a:ext cx="462456" cy="462456"/>
          </a:xfrm>
          <a:prstGeom prst="ellipse">
            <a:avLst/>
          </a:prstGeom>
          <a:solidFill>
            <a:srgbClr val="33669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77A687C4-55FC-0947-BC3E-111A9E4754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3178" y="4289857"/>
            <a:ext cx="4455820" cy="57230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B06D2-59F3-465B-A40B-9493FFBF0E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9133" y="6249347"/>
            <a:ext cx="9168351" cy="4064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90872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mage (two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97C8AA5-50C4-2441-A0B9-30897B48CD29}"/>
              </a:ext>
            </a:extLst>
          </p:cNvPr>
          <p:cNvSpPr/>
          <p:nvPr userDrawn="1"/>
        </p:nvSpPr>
        <p:spPr>
          <a:xfrm>
            <a:off x="0" y="6685613"/>
            <a:ext cx="12192000" cy="172386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5C8F6715-3F2C-4E45-805C-67F1E40CC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</a:blip>
          <a:srcRect l="-4716" t="4922" r="5620" b="7036"/>
          <a:stretch/>
        </p:blipFill>
        <p:spPr>
          <a:xfrm>
            <a:off x="8952560" y="3796188"/>
            <a:ext cx="3239440" cy="28894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03EECC4-E68D-B547-AC2F-6D9C38520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783" y="4411632"/>
            <a:ext cx="9998927" cy="159641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18E1D9-D98D-9C41-9970-5803603B4A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34" y="5988174"/>
            <a:ext cx="9144000" cy="491045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8291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/Title (On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9E323537-792F-094A-9688-45F53AF34C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5" y="1402834"/>
            <a:ext cx="10825459" cy="4711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6752278-1B54-6C42-1888-3731C5A7A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50392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/Title (Two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446495-3226-854E-9459-3200BCF0FC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5" y="1937982"/>
            <a:ext cx="10825459" cy="4148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314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/Title (On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2FA089E4-178D-494F-B6A8-C4D1B1194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6" y="1402834"/>
            <a:ext cx="6364431" cy="4711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680D55-8425-E44B-A1BF-2ADDFACB99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75162" y="1402106"/>
            <a:ext cx="4116752" cy="47113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0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Image/Title (Two Lin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1A22C0EE-C608-4A4A-B689-41E32EAA16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232014"/>
            <a:ext cx="9911041" cy="1327529"/>
          </a:xfrm>
        </p:spPr>
        <p:txBody>
          <a:bodyPr anchor="b"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1E33-7086-754E-A7A4-9C13CC1CE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6" y="1937982"/>
            <a:ext cx="6409402" cy="4148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659552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1B99A6D-55E7-5C48-9830-38E488FDE3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75162" y="1937982"/>
            <a:ext cx="4116752" cy="417548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627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itle (On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9017C89-A17E-3B4D-9846-EC33D34C54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720205" y="-18728"/>
            <a:ext cx="11471795" cy="6452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36BF77-C830-EB47-8DCF-1AA7D3CF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642" y="399954"/>
            <a:ext cx="10825459" cy="672104"/>
          </a:xfrm>
        </p:spPr>
        <p:txBody>
          <a:bodyPr/>
          <a:lstStyle>
            <a:lvl1pPr>
              <a:defRPr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ED85A73-A7BA-E443-9E32-6F4024776B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0668C-C8D2-F349-8D57-2814616527AF}"/>
              </a:ext>
            </a:extLst>
          </p:cNvPr>
          <p:cNvCxnSpPr>
            <a:cxnSpLocks/>
          </p:cNvCxnSpPr>
          <p:nvPr userDrawn="1"/>
        </p:nvCxnSpPr>
        <p:spPr>
          <a:xfrm>
            <a:off x="0" y="1117475"/>
            <a:ext cx="11491414" cy="0"/>
          </a:xfrm>
          <a:prstGeom prst="line">
            <a:avLst/>
          </a:prstGeom>
          <a:ln w="38100">
            <a:solidFill>
              <a:srgbClr val="FFCB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680D55-8425-E44B-A1BF-2ADDFACB99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6455" y="1402106"/>
            <a:ext cx="10825459" cy="471135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0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2CA024-3F5E-8249-92A1-D6D5EA3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1165"/>
            <a:ext cx="10515600" cy="67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68D2-11FA-E747-AF0B-35D62E569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486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0149-82F6-0947-96A3-D22B26B4C3FD}"/>
              </a:ext>
            </a:extLst>
          </p:cNvPr>
          <p:cNvSpPr/>
          <p:nvPr userDrawn="1"/>
        </p:nvSpPr>
        <p:spPr>
          <a:xfrm>
            <a:off x="0" y="6452886"/>
            <a:ext cx="12192000" cy="405114"/>
          </a:xfrm>
          <a:prstGeom prst="rect">
            <a:avLst/>
          </a:prstGeom>
          <a:solidFill>
            <a:srgbClr val="314C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42E51A-A488-F849-8A79-5EFA5DD4C4AE}"/>
              </a:ext>
            </a:extLst>
          </p:cNvPr>
          <p:cNvSpPr/>
          <p:nvPr userDrawn="1"/>
        </p:nvSpPr>
        <p:spPr>
          <a:xfrm>
            <a:off x="3111690" y="6452886"/>
            <a:ext cx="9080310" cy="405114"/>
          </a:xfrm>
          <a:prstGeom prst="rect">
            <a:avLst/>
          </a:prstGeom>
          <a:solidFill>
            <a:srgbClr val="6E6D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F9DCDA3-5890-084C-BA31-247D24A820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0913" y="6472880"/>
            <a:ext cx="9714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‹#›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12713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7" r:id="rId4"/>
    <p:sldLayoutId id="2147483650" r:id="rId5"/>
    <p:sldLayoutId id="2147483651" r:id="rId6"/>
    <p:sldLayoutId id="2147483653" r:id="rId7"/>
    <p:sldLayoutId id="2147483654" r:id="rId8"/>
    <p:sldLayoutId id="2147483656" r:id="rId9"/>
    <p:sldLayoutId id="2147483655" r:id="rId10"/>
    <p:sldLayoutId id="2147483657" r:id="rId11"/>
    <p:sldLayoutId id="2147483670" r:id="rId12"/>
    <p:sldLayoutId id="2147483671" r:id="rId13"/>
    <p:sldLayoutId id="2147483668" r:id="rId14"/>
    <p:sldLayoutId id="2147483669" r:id="rId15"/>
    <p:sldLayoutId id="2147483652" r:id="rId16"/>
    <p:sldLayoutId id="2147483659" r:id="rId17"/>
    <p:sldLayoutId id="2147483660" r:id="rId18"/>
    <p:sldLayoutId id="2147483661" r:id="rId19"/>
    <p:sldLayoutId id="2147483662" r:id="rId20"/>
    <p:sldLayoutId id="2147483663" r:id="rId21"/>
    <p:sldLayoutId id="2147483664" r:id="rId22"/>
    <p:sldLayoutId id="2147483665" r:id="rId23"/>
    <p:sldLayoutId id="2147483672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33669A"/>
          </a:solidFill>
          <a:latin typeface="Franklin Gothic Medium" panose="020B06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M2 Cybersecurity Capability Maturity Model Self-Evaluation Workshop Kickoff">
            <a:extLst>
              <a:ext uri="{FF2B5EF4-FFF2-40B4-BE49-F238E27FC236}">
                <a16:creationId xmlns:a16="http://schemas.microsoft.com/office/drawing/2014/main" id="{D5633BB6-7DB2-29DD-1817-E40C2205A97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F026693-9C75-8F46-8A8E-5B6465480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9493" y="4583902"/>
            <a:ext cx="9156776" cy="97441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234970"/>
                </a:solidFill>
                <a:latin typeface="Franklin Gothic Demi" panose="020B0703020102020204" pitchFamily="34" charset="0"/>
              </a:rPr>
              <a:t>Self-Evaluation Workshop Kickoff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045876-EB62-B95C-FD54-A0F4BF5A552C}"/>
              </a:ext>
            </a:extLst>
          </p:cNvPr>
          <p:cNvSpPr txBox="1"/>
          <p:nvPr/>
        </p:nvSpPr>
        <p:spPr>
          <a:xfrm>
            <a:off x="2229493" y="5550060"/>
            <a:ext cx="7476565" cy="61443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r>
              <a:rPr lang="en-US" sz="2000" i="1" dirty="0"/>
              <a:t>Organization Name</a:t>
            </a:r>
          </a:p>
        </p:txBody>
      </p:sp>
    </p:spTree>
    <p:extLst>
      <p:ext uri="{BB962C8B-B14F-4D97-AF65-F5344CB8AC3E}">
        <p14:creationId xmlns:p14="http://schemas.microsoft.com/office/powerpoint/2010/main" val="3232189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5CEF-D537-49D1-933E-49B2F04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33" dirty="0"/>
              <a:t>Maturity Indicator Level Descriptions</a:t>
            </a:r>
            <a:endParaRPr lang="en-US" sz="3584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C49DDE3-0923-4C4C-91FA-358CA299CB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842890"/>
              </p:ext>
            </p:extLst>
          </p:nvPr>
        </p:nvGraphicFramePr>
        <p:xfrm>
          <a:off x="665163" y="1361146"/>
          <a:ext cx="10826749" cy="4736729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9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31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699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  <a:cs typeface="Segoe UI" panose="020B0502040204020203" pitchFamily="34" charset="0"/>
                        </a:rPr>
                        <a:t>Level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998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  <a:cs typeface="Segoe UI" panose="020B0502040204020203" pitchFamily="34" charset="0"/>
                        </a:rPr>
                        <a:t>MIL0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Practices are not performed</a:t>
                      </a:r>
                      <a:endParaRPr lang="en-US" sz="1600" baseline="0" dirty="0">
                        <a:solidFill>
                          <a:schemeClr val="tx1"/>
                        </a:solidFill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54054"/>
                  </a:ext>
                </a:extLst>
              </a:tr>
              <a:tr h="589505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  <a:cs typeface="Segoe UI" panose="020B0502040204020203" pitchFamily="34" charset="0"/>
                        </a:rPr>
                        <a:t>MIL1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Initial </a:t>
                      </a:r>
                      <a:r>
                        <a:rPr lang="en-US" sz="1600" baseline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practices are performed but may be ad hoc (performance depends largely on the initiative and experience of the individual or team)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625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  <a:cs typeface="Segoe UI" panose="020B0502040204020203" pitchFamily="34" charset="0"/>
                        </a:rPr>
                        <a:t>MIL2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685800" rtl="0" eaLnBrk="1" latinLnBrk="0" hangingPunct="1">
                        <a:lnSpc>
                          <a:spcPct val="10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Management Characteristics</a:t>
                      </a:r>
                    </a:p>
                    <a:p>
                      <a:pPr marL="114300" lvl="0" indent="-210312" algn="l" defTabSz="6858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Practices are documented</a:t>
                      </a:r>
                    </a:p>
                    <a:p>
                      <a:pPr marL="114300" lvl="0" indent="-210312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cs typeface="Segoe UI" panose="020B0502040204020203" pitchFamily="34" charset="0"/>
                        </a:rPr>
                        <a:t>Adequate resources are provided to support the process</a:t>
                      </a:r>
                    </a:p>
                    <a:p>
                      <a:pPr marL="0" indent="0" algn="l" defTabSz="685800" rtl="0" eaLnBrk="1" latinLnBrk="0" hangingPunct="1">
                        <a:lnSpc>
                          <a:spcPct val="100000"/>
                        </a:lnSpc>
                        <a:buFont typeface="Symbol" panose="05050102010706020507" pitchFamily="18" charset="2"/>
                        <a:buNone/>
                      </a:pP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Approach Characteristic</a:t>
                      </a:r>
                    </a:p>
                    <a:p>
                      <a:pPr marL="114300" lvl="0" indent="-210312" algn="l" defTabSz="685800" rtl="0" eaLnBrk="1" latinLnBrk="0" hangingPunct="1">
                        <a:lnSpc>
                          <a:spcPct val="10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Practices are more complete or advanced than at MIL1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3783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+mn-lt"/>
                          <a:cs typeface="Segoe UI" panose="020B0502040204020203" pitchFamily="34" charset="0"/>
                        </a:rPr>
                        <a:t>MIL3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/>
                      </a:pP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Management Characteristics</a:t>
                      </a:r>
                    </a:p>
                    <a:p>
                      <a:pPr marL="114300" marR="0" lvl="0" indent="-210312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Activities are guided by policies (or other organizational directives)</a:t>
                      </a:r>
                    </a:p>
                    <a:p>
                      <a:pPr marL="114300" marR="0" lvl="0" indent="-210312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Responsibility, accountability, and authority for performing the practices are assigned</a:t>
                      </a:r>
                    </a:p>
                    <a:p>
                      <a:pPr marL="114300" marR="0" lvl="0" indent="-210312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Personnel performing the practices have adequate skills and knowledge</a:t>
                      </a:r>
                    </a:p>
                    <a:p>
                      <a:pPr marL="114300" marR="0" lvl="0" indent="-210312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The effectiveness of activities in the domain is evaluated and tracked</a:t>
                      </a:r>
                    </a:p>
                    <a:p>
                      <a:pPr marL="0" marR="0" indent="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None/>
                        <a:tabLst/>
                      </a:pPr>
                      <a:r>
                        <a:rPr lang="en-US" sz="1600" b="1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Approach Characteristic</a:t>
                      </a:r>
                    </a:p>
                    <a:p>
                      <a:pPr marL="114300" marR="0" lvl="0" indent="-210312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Practices are more complete or advanced than at MIL2</a:t>
                      </a:r>
                    </a:p>
                  </a:txBody>
                  <a:tcPr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C82F150-EAAE-32DA-E31D-878E613B9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10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5517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Maturity Indicator Level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Maturity Indicator levels apply independently to each domain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MILs are cumulative within each domain </a:t>
            </a:r>
          </a:p>
          <a:p>
            <a:pPr marL="380990" indent="-380990"/>
            <a:r>
              <a:rPr lang="en-US" dirty="0"/>
              <a:t>To achieve MIL3 in a domain, the organization must perform the MIL1, MIL2, and MIL3 practices in the domain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3106C6E-B9BA-E5E8-ADAA-896921BCB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84439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78C5-8C0E-1941-9221-F699B0F6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at a Glance</a:t>
            </a:r>
          </a:p>
        </p:txBody>
      </p:sp>
      <p:graphicFrame>
        <p:nvGraphicFramePr>
          <p:cNvPr id="51" name="Table 51">
            <a:extLst>
              <a:ext uri="{FF2B5EF4-FFF2-40B4-BE49-F238E27FC236}">
                <a16:creationId xmlns:a16="http://schemas.microsoft.com/office/drawing/2014/main" id="{5B5E38DE-FF34-4A56-810C-F3E75EECA7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857373"/>
              </p:ext>
            </p:extLst>
          </p:nvPr>
        </p:nvGraphicFramePr>
        <p:xfrm>
          <a:off x="435435" y="1431117"/>
          <a:ext cx="11248639" cy="41509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5039">
                  <a:extLst>
                    <a:ext uri="{9D8B030D-6E8A-4147-A177-3AD203B41FA5}">
                      <a16:colId xmlns:a16="http://schemas.microsoft.com/office/drawing/2014/main" val="4113898429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52257445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4410155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68344638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4247454589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4611722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764753861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71675929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925654110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259826747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2158462490"/>
                    </a:ext>
                  </a:extLst>
                </a:gridCol>
              </a:tblGrid>
              <a:tr h="85344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MIL3</a:t>
                      </a:r>
                      <a:endParaRPr lang="en-US" sz="2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935535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MIL2</a:t>
                      </a:r>
                      <a:endParaRPr lang="en-US" sz="2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112825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pPr algn="l"/>
                      <a:r>
                        <a:rPr lang="en-US" sz="21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MIL1</a:t>
                      </a:r>
                      <a:endParaRPr lang="en-US" sz="2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400520"/>
                  </a:ext>
                </a:extLst>
              </a:tr>
              <a:tr h="1590656">
                <a:tc>
                  <a:txBody>
                    <a:bodyPr/>
                    <a:lstStyle/>
                    <a:p>
                      <a:pPr algn="l"/>
                      <a:endParaRPr lang="en-US" sz="21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Asset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Threat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Risk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Access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Situation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Response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Third-Parties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Workforce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Architecture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Program</a:t>
                      </a:r>
                    </a:p>
                  </a:txBody>
                  <a:tcPr marL="121920" marR="121920" marT="60960" marB="60960"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7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56835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2A52F55D-A5E7-444F-B1B7-637C62F141D1}"/>
              </a:ext>
            </a:extLst>
          </p:cNvPr>
          <p:cNvSpPr/>
          <p:nvPr/>
        </p:nvSpPr>
        <p:spPr>
          <a:xfrm>
            <a:off x="2498754" y="2364100"/>
            <a:ext cx="9101063" cy="428856"/>
          </a:xfrm>
          <a:prstGeom prst="rect">
            <a:avLst/>
          </a:prstGeom>
          <a:solidFill>
            <a:srgbClr val="11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 </a:t>
            </a:r>
            <a:r>
              <a:rPr lang="en-US" sz="2133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maturity indicator levels (MIL)</a:t>
            </a:r>
            <a:r>
              <a:rPr lang="en-US" sz="2133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Defined progressions of practices</a:t>
            </a:r>
          </a:p>
        </p:txBody>
      </p:sp>
      <p:sp>
        <p:nvSpPr>
          <p:cNvPr id="65" name="Rectangular Callout 31">
            <a:extLst>
              <a:ext uri="{FF2B5EF4-FFF2-40B4-BE49-F238E27FC236}">
                <a16:creationId xmlns:a16="http://schemas.microsoft.com/office/drawing/2014/main" id="{46C90FB3-0E91-46E7-84A3-7ECEF52B8F2A}"/>
              </a:ext>
            </a:extLst>
          </p:cNvPr>
          <p:cNvSpPr/>
          <p:nvPr/>
        </p:nvSpPr>
        <p:spPr bwMode="auto">
          <a:xfrm>
            <a:off x="5270824" y="3260148"/>
            <a:ext cx="4162584" cy="418513"/>
          </a:xfrm>
          <a:prstGeom prst="wedgeRectCallout">
            <a:avLst>
              <a:gd name="adj1" fmla="val -59491"/>
              <a:gd name="adj2" fmla="val 32563"/>
            </a:avLst>
          </a:prstGeom>
          <a:solidFill>
            <a:srgbClr val="112D5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pPr indent="4233" algn="ctr">
              <a:lnSpc>
                <a:spcPct val="90000"/>
              </a:lnSpc>
              <a:buClr>
                <a:srgbClr val="E17623"/>
              </a:buClr>
            </a:pPr>
            <a:r>
              <a:rPr lang="en-US" sz="2133" dirty="0">
                <a:solidFill>
                  <a:schemeClr val="bg1"/>
                </a:solidFill>
                <a:latin typeface="Segoe UI" panose="020B0502040204020203" pitchFamily="34" charset="0"/>
                <a:ea typeface="Arial" pitchFamily="-108" charset="0"/>
                <a:cs typeface="Segoe UI" panose="020B0502040204020203" pitchFamily="34" charset="0"/>
              </a:rPr>
              <a:t>MIL1 Practices for RISK domain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BE03BB-6978-478F-BAF0-AAA1146AA10B}"/>
              </a:ext>
            </a:extLst>
          </p:cNvPr>
          <p:cNvSpPr/>
          <p:nvPr/>
        </p:nvSpPr>
        <p:spPr>
          <a:xfrm>
            <a:off x="1930474" y="5612975"/>
            <a:ext cx="9753600" cy="426720"/>
          </a:xfrm>
          <a:prstGeom prst="rect">
            <a:avLst/>
          </a:prstGeom>
          <a:solidFill>
            <a:srgbClr val="C6D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</a:t>
            </a:r>
            <a:r>
              <a:rPr lang="en-US" sz="2133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Domains</a:t>
            </a:r>
            <a:r>
              <a:rPr lang="en-US" sz="2133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Logical Groupings of Cybersecurity Practices</a:t>
            </a:r>
          </a:p>
        </p:txBody>
      </p:sp>
      <p:sp>
        <p:nvSpPr>
          <p:cNvPr id="61" name="Right Brace 60">
            <a:extLst>
              <a:ext uri="{FF2B5EF4-FFF2-40B4-BE49-F238E27FC236}">
                <a16:creationId xmlns:a16="http://schemas.microsoft.com/office/drawing/2014/main" id="{43807AD1-A39F-441E-BBA6-2F537FC4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30473" y="1431118"/>
            <a:ext cx="469456" cy="2561076"/>
          </a:xfrm>
          <a:prstGeom prst="rightBrace">
            <a:avLst>
              <a:gd name="adj1" fmla="val 8333"/>
              <a:gd name="adj2" fmla="val 43130"/>
            </a:avLst>
          </a:prstGeom>
          <a:noFill/>
          <a:ln w="19050">
            <a:solidFill>
              <a:srgbClr val="112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C33BAD-754D-4E87-B7B5-ED8835E2A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28535" y="3171622"/>
            <a:ext cx="876299" cy="784908"/>
          </a:xfrm>
          <a:prstGeom prst="rect">
            <a:avLst/>
          </a:prstGeom>
          <a:solidFill>
            <a:srgbClr val="112D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72CCDC1-14C6-E80F-52C0-DBD6841EE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12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36742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AF97-DFCB-DE2C-0F97-8BAFDC180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C2M2 Architecture – ACCESS Domain Example</a:t>
            </a:r>
          </a:p>
        </p:txBody>
      </p:sp>
      <p:pic>
        <p:nvPicPr>
          <p:cNvPr id="19" name="Content Placeholder 18" descr="A screenshot of the first two pages of the ACCESS domain that shows the components of the C2M2 architecture.">
            <a:extLst>
              <a:ext uri="{FF2B5EF4-FFF2-40B4-BE49-F238E27FC236}">
                <a16:creationId xmlns:a16="http://schemas.microsoft.com/office/drawing/2014/main" id="{E2C277A4-BEEB-E25E-8752-027B27132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347" y="1403350"/>
            <a:ext cx="8034382" cy="4710113"/>
          </a:xfrm>
        </p:spPr>
      </p:pic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A0648256-92E5-314F-107E-C14ED3B7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8839" y="1691640"/>
            <a:ext cx="3116581" cy="251460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63A080-4403-F38C-050E-F2B4E2E5CBF2}"/>
              </a:ext>
            </a:extLst>
          </p:cNvPr>
          <p:cNvSpPr txBox="1"/>
          <p:nvPr/>
        </p:nvSpPr>
        <p:spPr>
          <a:xfrm>
            <a:off x="847725" y="1691640"/>
            <a:ext cx="1301114" cy="29718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r"/>
            <a:r>
              <a:rPr lang="en-US" sz="1400" b="1" dirty="0">
                <a:solidFill>
                  <a:srgbClr val="234970"/>
                </a:solidFill>
              </a:rPr>
              <a:t>Domain Name</a:t>
            </a:r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F570957A-68AF-AB1E-A753-E3439F36F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71699" y="1977390"/>
            <a:ext cx="388621" cy="137160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246D12AE-E544-8BAA-A36C-5CCD811A9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96271" y="3824446"/>
            <a:ext cx="2003289" cy="603504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31538C-F68D-B754-08A9-321324611551}"/>
              </a:ext>
            </a:extLst>
          </p:cNvPr>
          <p:cNvSpPr txBox="1"/>
          <p:nvPr/>
        </p:nvSpPr>
        <p:spPr>
          <a:xfrm>
            <a:off x="523875" y="4053443"/>
            <a:ext cx="1624964" cy="297180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algn="r"/>
            <a:r>
              <a:rPr lang="en-US" sz="1400" b="1" dirty="0">
                <a:solidFill>
                  <a:srgbClr val="234970"/>
                </a:solidFill>
              </a:rPr>
              <a:t>Domain Objectives</a:t>
            </a:r>
          </a:p>
        </p:txBody>
      </p:sp>
      <p:sp>
        <p:nvSpPr>
          <p:cNvPr id="14" name="Rounded Rectangle 6">
            <a:extLst>
              <a:ext uri="{FF2B5EF4-FFF2-40B4-BE49-F238E27FC236}">
                <a16:creationId xmlns:a16="http://schemas.microsoft.com/office/drawing/2014/main" id="{57ED70F2-3757-245B-F6AA-BC249F6FA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12818" y="3581400"/>
            <a:ext cx="441961" cy="146615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6DF3AE14-CF97-FF67-3E3A-824B5A4F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62700" y="2537459"/>
            <a:ext cx="3733029" cy="1744981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1F279C-748C-7DCB-4B27-2A6D25288114}"/>
              </a:ext>
            </a:extLst>
          </p:cNvPr>
          <p:cNvSpPr txBox="1"/>
          <p:nvPr/>
        </p:nvSpPr>
        <p:spPr>
          <a:xfrm>
            <a:off x="10095729" y="3001088"/>
            <a:ext cx="1731664" cy="86145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r>
              <a:rPr lang="en-US" sz="1400" b="1" dirty="0">
                <a:solidFill>
                  <a:srgbClr val="234970"/>
                </a:solidFill>
              </a:rPr>
              <a:t>Practices organized</a:t>
            </a:r>
          </a:p>
          <a:p>
            <a:r>
              <a:rPr lang="en-US" sz="1400" b="1" dirty="0">
                <a:solidFill>
                  <a:srgbClr val="234970"/>
                </a:solidFill>
              </a:rPr>
              <a:t>by objectives and</a:t>
            </a:r>
          </a:p>
          <a:p>
            <a:r>
              <a:rPr lang="en-US" sz="1400" b="1" dirty="0">
                <a:solidFill>
                  <a:srgbClr val="234970"/>
                </a:solidFill>
              </a:rPr>
              <a:t>MILs</a:t>
            </a:r>
          </a:p>
        </p:txBody>
      </p:sp>
      <p:sp>
        <p:nvSpPr>
          <p:cNvPr id="21" name="Rounded Rectangle 6">
            <a:extLst>
              <a:ext uri="{FF2B5EF4-FFF2-40B4-BE49-F238E27FC236}">
                <a16:creationId xmlns:a16="http://schemas.microsoft.com/office/drawing/2014/main" id="{D1159C55-9BED-B8A4-F388-1407371CA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89093" y="2011610"/>
            <a:ext cx="384048" cy="146615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4FCE46-7DC4-8FC5-3CDF-4C6F0DF9E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43600" y="1403350"/>
            <a:ext cx="167013" cy="4710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907DD-2BE8-C843-3695-5A1FA3C35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67400" y="1543050"/>
            <a:ext cx="0" cy="4570413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9703A-5D8C-C49C-9EC6-72186E58C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13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3279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78C5-8C0E-1941-9221-F699B0F6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BF79F-A22B-5EDA-3D85-75A1406C2398}"/>
              </a:ext>
            </a:extLst>
          </p:cNvPr>
          <p:cNvSpPr txBox="1"/>
          <p:nvPr/>
        </p:nvSpPr>
        <p:spPr>
          <a:xfrm>
            <a:off x="435435" y="1427405"/>
            <a:ext cx="6398502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Perform a Self-Evaluation: </a:t>
            </a:r>
            <a:r>
              <a:rPr lang="en-US" sz="2400" dirty="0"/>
              <a:t>determine the implementation of cybersecurity activities within the organization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Analyze Identified Gaps: </a:t>
            </a:r>
            <a:r>
              <a:rPr lang="en-US" sz="2400" dirty="0"/>
              <a:t>determine whether the gaps are meaningful and important and should be addressed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Prioritize and Plan: </a:t>
            </a:r>
            <a:r>
              <a:rPr lang="en-US" sz="2400" dirty="0"/>
              <a:t>prioritize the actions needed to fully implement the practices to achieve the desired capability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b="1" dirty="0"/>
              <a:t>Implement Plan: </a:t>
            </a:r>
            <a:r>
              <a:rPr lang="en-US" sz="2400" dirty="0"/>
              <a:t>implement the plans defined in the previous step to address the identified gaps</a:t>
            </a:r>
            <a:endParaRPr lang="en-US" sz="2400" i="1" dirty="0"/>
          </a:p>
        </p:txBody>
      </p:sp>
      <p:pic>
        <p:nvPicPr>
          <p:cNvPr id="4" name="Picture 3" descr="The graphic shows 4 circles arranged in a diamond pattern with an arrow pointing to the right between them. The titles of the circles are, from the top, clockwise:&#10;1. Perform a self-evaluation&#10;2. Analyze identified gaps&#10;3. Prioritize and plan&#10;4. Implement plans">
            <a:extLst>
              <a:ext uri="{FF2B5EF4-FFF2-40B4-BE49-F238E27FC236}">
                <a16:creationId xmlns:a16="http://schemas.microsoft.com/office/drawing/2014/main" id="{4636BB26-377F-9642-9097-EF9B0F0E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3938" y="1427405"/>
            <a:ext cx="4758036" cy="4430022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64DDA1-4BDD-E063-C1E2-6C84C4570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14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72861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Self-Evaluation Overview</a:t>
            </a:r>
          </a:p>
        </p:txBody>
      </p:sp>
    </p:spTree>
    <p:extLst>
      <p:ext uri="{BB962C8B-B14F-4D97-AF65-F5344CB8AC3E}">
        <p14:creationId xmlns:p14="http://schemas.microsoft.com/office/powerpoint/2010/main" val="4114378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F7B8-0385-9C86-412A-8DC211744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Roles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07202DE-DCE4-7129-A082-6C76EA3E52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683831"/>
              </p:ext>
            </p:extLst>
          </p:nvPr>
        </p:nvGraphicFramePr>
        <p:xfrm>
          <a:off x="665163" y="1403350"/>
          <a:ext cx="10826748" cy="46289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228">
                  <a:extLst>
                    <a:ext uri="{9D8B030D-6E8A-4147-A177-3AD203B41FA5}">
                      <a16:colId xmlns:a16="http://schemas.microsoft.com/office/drawing/2014/main" val="3603599832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2076042803"/>
                    </a:ext>
                  </a:extLst>
                </a:gridCol>
                <a:gridCol w="8039027">
                  <a:extLst>
                    <a:ext uri="{9D8B030D-6E8A-4147-A177-3AD203B41FA5}">
                      <a16:colId xmlns:a16="http://schemas.microsoft.com/office/drawing/2014/main" val="3678219459"/>
                    </a:ext>
                  </a:extLst>
                </a:gridCol>
              </a:tblGrid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850061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Sponsor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123623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Organizer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9422389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Facilitator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358228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14283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Observers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929335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881539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 Staff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9698372"/>
                  </a:ext>
                </a:extLst>
              </a:tr>
              <a:tr h="5143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Participants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98888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BD7A0-1198-FAEC-622E-D61393BA2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16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788876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8734-47AE-4A12-9D79-4B02BE31A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Scope of the Self-Evaluation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9C7D-908C-4346-8EC3-852511816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Identify the function in scope for the self-evaluation</a:t>
            </a:r>
          </a:p>
          <a:p>
            <a:r>
              <a:rPr lang="en-US" dirty="0"/>
              <a:t>“Function” is the part of the organization to which the C2M2 is applied</a:t>
            </a:r>
          </a:p>
          <a:p>
            <a:r>
              <a:rPr lang="en-US" dirty="0"/>
              <a:t>Consider the level of similarity of security management when selecting a function</a:t>
            </a:r>
          </a:p>
          <a:p>
            <a:r>
              <a:rPr lang="en-US" dirty="0"/>
              <a:t>Consider the systems and organizations that share interdependencies with the function</a:t>
            </a:r>
          </a:p>
          <a:p>
            <a:pPr marL="0" indent="0">
              <a:buNone/>
            </a:pPr>
            <a:r>
              <a:rPr lang="en-US" b="1" dirty="0"/>
              <a:t>A self-evaluation for the in-scope function would include</a:t>
            </a:r>
          </a:p>
          <a:p>
            <a:r>
              <a:rPr lang="en-US" dirty="0"/>
              <a:t>Assets important to the delivery of the function</a:t>
            </a:r>
          </a:p>
          <a:p>
            <a:r>
              <a:rPr lang="en-US" dirty="0"/>
              <a:t>Assets within the function that may be leveraged to achieve a threat objective</a:t>
            </a:r>
          </a:p>
          <a:p>
            <a:r>
              <a:rPr lang="en-US" dirty="0"/>
              <a:t>Other potential assets within the function (e.g., data in the cloud, mobile devices)</a:t>
            </a:r>
          </a:p>
          <a:p>
            <a:r>
              <a:rPr lang="en-US" dirty="0"/>
              <a:t>Third-parties that have access to, control of, or custody of the function’s assets</a:t>
            </a:r>
          </a:p>
          <a:p>
            <a:r>
              <a:rPr lang="en-US" dirty="0"/>
              <a:t>Third-parties upon which the function depends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2D431F7-B80F-943B-2274-04601BA98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17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68344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C8364-D018-7201-01C8-19BC1C85F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Agreed-Upon Function and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D6334-8EA2-8A13-63C9-B568645B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Placeholder for the organization performing the self-evaluation to describe the organization’s identified function in-scope for the self-evaluation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E72-674A-7EA0-B578-F2DF3CA7F8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18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00305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D827E995-2471-C761-C026-F7AB84475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Process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1590-51AD-FB4E-BA8C-82F89E14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facilitator will assist the group in reaching consensus on responses</a:t>
            </a:r>
          </a:p>
          <a:p>
            <a:r>
              <a:rPr lang="en-US" dirty="0"/>
              <a:t>Select the response that best matches the level of implementation for each practice </a:t>
            </a:r>
          </a:p>
          <a:p>
            <a:r>
              <a:rPr lang="en-US" dirty="0"/>
              <a:t>If consensus cannot be reached, moving on and returning later may help facilitate consensus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10005C7-F276-5E36-264A-C1F507EC0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19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3120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22" name="Table 4">
            <a:extLst>
              <a:ext uri="{FF2B5EF4-FFF2-40B4-BE49-F238E27FC236}">
                <a16:creationId xmlns:a16="http://schemas.microsoft.com/office/drawing/2014/main" id="{1D6A2F9F-A06C-4C3B-9C1C-059A3C0E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287263"/>
              </p:ext>
            </p:extLst>
          </p:nvPr>
        </p:nvGraphicFramePr>
        <p:xfrm>
          <a:off x="971788" y="1401071"/>
          <a:ext cx="10468681" cy="4190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649">
                  <a:extLst>
                    <a:ext uri="{9D8B030D-6E8A-4147-A177-3AD203B41FA5}">
                      <a16:colId xmlns:a16="http://schemas.microsoft.com/office/drawing/2014/main" val="3343459916"/>
                    </a:ext>
                  </a:extLst>
                </a:gridCol>
                <a:gridCol w="9277032">
                  <a:extLst>
                    <a:ext uri="{9D8B030D-6E8A-4147-A177-3AD203B41FA5}">
                      <a16:colId xmlns:a16="http://schemas.microsoft.com/office/drawing/2014/main" val="2261252066"/>
                    </a:ext>
                  </a:extLst>
                </a:gridCol>
              </a:tblGrid>
              <a:tr h="838006"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Opening Remarks</a:t>
                      </a:r>
                    </a:p>
                  </a:txBody>
                  <a:tcPr anchor="ctr"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338447"/>
                  </a:ext>
                </a:extLst>
              </a:tr>
              <a:tr h="838006"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342900"/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C2M2 Overview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21142"/>
                  </a:ext>
                </a:extLst>
              </a:tr>
              <a:tr h="838006"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342900"/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Self-Evaluation Overview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97363"/>
                  </a:ext>
                </a:extLst>
              </a:tr>
              <a:tr h="838006"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342900"/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Scoring and Interpretation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301734"/>
                  </a:ext>
                </a:extLst>
              </a:tr>
              <a:tr h="838006"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defTabSz="342900"/>
                      <a:r>
                        <a:rPr lang="en-US" sz="3600" b="0" i="0" kern="1200" dirty="0">
                          <a:solidFill>
                            <a:schemeClr val="accent1"/>
                          </a:solidFill>
                          <a:latin typeface="Franklin Gothic Medium" panose="020B0603020102020204" pitchFamily="34" charset="0"/>
                          <a:ea typeface="+mn-ea"/>
                          <a:cs typeface="+mn-cs"/>
                        </a:rPr>
                        <a:t>Questions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497616"/>
                  </a:ext>
                </a:extLst>
              </a:tr>
            </a:tbl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08C0893-D48A-C09D-1BE8-A7BB95D0C9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090497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Self-Evaluation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955" y="1402834"/>
            <a:ext cx="5430045" cy="4711359"/>
          </a:xfrm>
        </p:spPr>
        <p:txBody>
          <a:bodyPr/>
          <a:lstStyle/>
          <a:p>
            <a:r>
              <a:rPr lang="en-US" dirty="0"/>
              <a:t>The self-evaluation tool will not create a self-evaluation report unless a response is selected for every practice</a:t>
            </a:r>
          </a:p>
          <a:p>
            <a:pPr lvl="1"/>
            <a:r>
              <a:rPr lang="en-US" dirty="0"/>
              <a:t>If the organization has chosen to not implement a practice, select Not Implemented </a:t>
            </a:r>
          </a:p>
          <a:p>
            <a:r>
              <a:rPr lang="en-US" dirty="0"/>
              <a:t>Use the notes field to capture important information (e.g., rationale for responses) that may be of use later in explaining self-evaluation results</a:t>
            </a:r>
          </a:p>
        </p:txBody>
      </p:sp>
      <p:pic>
        <p:nvPicPr>
          <p:cNvPr id="8" name="Picture 7" descr="Screenshot of the PDF-Based Self-Evaluation Tool.">
            <a:extLst>
              <a:ext uri="{FF2B5EF4-FFF2-40B4-BE49-F238E27FC236}">
                <a16:creationId xmlns:a16="http://schemas.microsoft.com/office/drawing/2014/main" id="{C4205F3A-1BCA-A2A7-CEDA-396ED4A65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527" y="1402834"/>
            <a:ext cx="5473330" cy="277728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 descr="Screenshot of the HTML-Based Self-Evaluation Tool.">
            <a:extLst>
              <a:ext uri="{FF2B5EF4-FFF2-40B4-BE49-F238E27FC236}">
                <a16:creationId xmlns:a16="http://schemas.microsoft.com/office/drawing/2014/main" id="{33693728-0D7F-554D-9FE1-C3B335EA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371" y="3309257"/>
            <a:ext cx="5845304" cy="30768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F7221-3791-7A6D-D53E-C07E47D8D8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20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1973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Options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613A4D0-CA16-44EB-9AF4-126AE66F1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92215"/>
              </p:ext>
            </p:extLst>
          </p:nvPr>
        </p:nvGraphicFramePr>
        <p:xfrm>
          <a:off x="665163" y="1403350"/>
          <a:ext cx="10826749" cy="370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5849">
                  <a:extLst>
                    <a:ext uri="{9D8B030D-6E8A-4147-A177-3AD203B41FA5}">
                      <a16:colId xmlns:a16="http://schemas.microsoft.com/office/drawing/2014/main" val="2192320973"/>
                    </a:ext>
                  </a:extLst>
                </a:gridCol>
                <a:gridCol w="7430900">
                  <a:extLst>
                    <a:ext uri="{9D8B030D-6E8A-4147-A177-3AD203B41FA5}">
                      <a16:colId xmlns:a16="http://schemas.microsoft.com/office/drawing/2014/main" val="3345014824"/>
                    </a:ext>
                  </a:extLst>
                </a:gridCol>
              </a:tblGrid>
              <a:tr h="740127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Response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Description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3935121"/>
                  </a:ext>
                </a:extLst>
              </a:tr>
              <a:tr h="740127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bg1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Fully Implemented  (FI)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447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9677483"/>
                  </a:ext>
                </a:extLst>
              </a:tr>
              <a:tr h="74012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Largely Implemented (LI)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A6C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Complete, but with a recognized opportunity for improvement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894895"/>
                  </a:ext>
                </a:extLst>
              </a:tr>
              <a:tr h="74012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Partially Implemented (PI)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97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Incomplete; there are multiple opportunities for improvement 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4884373"/>
                  </a:ext>
                </a:extLst>
              </a:tr>
              <a:tr h="74012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Not Implemented (NI)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9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Absent; the practice is not performed by the organization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8694302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490045-E417-3A57-B9A5-8A757D9E8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570944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>
            <a:extLst>
              <a:ext uri="{FF2B5EF4-FFF2-40B4-BE49-F238E27FC236}">
                <a16:creationId xmlns:a16="http://schemas.microsoft.com/office/drawing/2014/main" id="{D827E995-2471-C761-C026-F7AB84475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1642" y="399954"/>
            <a:ext cx="11102542" cy="672104"/>
          </a:xfrm>
        </p:spPr>
        <p:txBody>
          <a:bodyPr>
            <a:normAutofit/>
          </a:bodyPr>
          <a:lstStyle/>
          <a:p>
            <a:r>
              <a:rPr lang="en-US" dirty="0"/>
              <a:t>Selecting Responses</a:t>
            </a:r>
            <a:endParaRPr lang="en-US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81590-51AD-FB4E-BA8C-82F89E141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Consider key phrases in the practices</a:t>
            </a:r>
          </a:p>
          <a:p>
            <a:r>
              <a:rPr lang="en-US" dirty="0"/>
              <a:t>Examples of key phrases</a:t>
            </a:r>
          </a:p>
          <a:p>
            <a:pPr lvl="1"/>
            <a:r>
              <a:rPr lang="en-US" dirty="0"/>
              <a:t>“periodically and according to defined triggers”</a:t>
            </a:r>
          </a:p>
          <a:p>
            <a:pPr lvl="1"/>
            <a:r>
              <a:rPr lang="en-US" dirty="0"/>
              <a:t>“is established and maintained”</a:t>
            </a:r>
          </a:p>
          <a:p>
            <a:r>
              <a:rPr lang="en-US" dirty="0"/>
              <a:t>Use the glossary to help answer specific questions about terms</a:t>
            </a:r>
          </a:p>
          <a:p>
            <a:r>
              <a:rPr lang="en-US" dirty="0"/>
              <a:t>Use the help text to help answer specific questions about practices</a:t>
            </a:r>
          </a:p>
          <a:p>
            <a:r>
              <a:rPr lang="en-US" dirty="0"/>
              <a:t>Responses should reflect the current state of the organization</a:t>
            </a:r>
          </a:p>
          <a:p>
            <a:pPr lvl="1"/>
            <a:r>
              <a:rPr lang="en-US" dirty="0"/>
              <a:t>Consider documenting in-progress or planned projects in the notes field</a:t>
            </a:r>
          </a:p>
          <a:p>
            <a:pPr lvl="1"/>
            <a:r>
              <a:rPr lang="en-US" dirty="0"/>
              <a:t>Consider updating your self-evaluation when in-progress or planned projects are complete or at a set period, such as every six months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788CBE2-BCC4-094D-5663-08E8CA3B4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22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5705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0272C-1A2D-7240-A2CC-50514F11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Types Included in the C2M2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9B433-2795-17EE-5A8E-3452D18C203C}"/>
              </a:ext>
            </a:extLst>
          </p:cNvPr>
          <p:cNvSpPr txBox="1"/>
          <p:nvPr/>
        </p:nvSpPr>
        <p:spPr>
          <a:xfrm>
            <a:off x="412286" y="1889149"/>
            <a:ext cx="4946295" cy="24622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i="1" dirty="0">
                <a:cs typeface="Segoe UI" panose="020B0502040204020203" pitchFamily="34" charset="0"/>
              </a:rPr>
              <a:t>Asset:</a:t>
            </a:r>
            <a:r>
              <a:rPr lang="en-US" sz="2000" b="1" dirty="0">
                <a:cs typeface="Segoe UI" panose="020B0502040204020203" pitchFamily="34" charset="0"/>
              </a:rPr>
              <a:t> something of value to the organization</a:t>
            </a:r>
          </a:p>
          <a:p>
            <a:pPr marL="380990" indent="-222245">
              <a:buFont typeface="Arial" panose="020B0604020202020204" pitchFamily="34" charset="0"/>
              <a:buChar char="•"/>
            </a:pPr>
            <a:r>
              <a:rPr lang="en-US" sz="2000" i="1" dirty="0">
                <a:cs typeface="Segoe UI" panose="020B0502040204020203" pitchFamily="34" charset="0"/>
              </a:rPr>
              <a:t>IT asset</a:t>
            </a:r>
            <a:r>
              <a:rPr lang="en-US" sz="2000" dirty="0">
                <a:cs typeface="Segoe UI" panose="020B0502040204020203" pitchFamily="34" charset="0"/>
              </a:rPr>
              <a:t>: hardware and software</a:t>
            </a:r>
          </a:p>
          <a:p>
            <a:pPr marL="380990" indent="-222245">
              <a:buFont typeface="Arial" panose="020B0604020202020204" pitchFamily="34" charset="0"/>
              <a:buChar char="•"/>
            </a:pPr>
            <a:r>
              <a:rPr lang="en-US" sz="2000" i="1" dirty="0">
                <a:cs typeface="Segoe UI" panose="020B0502040204020203" pitchFamily="34" charset="0"/>
              </a:rPr>
              <a:t>OT asset:</a:t>
            </a:r>
            <a:r>
              <a:rPr lang="en-US" sz="2000" dirty="0">
                <a:cs typeface="Segoe UI" panose="020B0502040204020203" pitchFamily="34" charset="0"/>
              </a:rPr>
              <a:t> hardware and software</a:t>
            </a:r>
          </a:p>
          <a:p>
            <a:pPr marL="380990" indent="-222245">
              <a:buFont typeface="Arial" panose="020B0604020202020204" pitchFamily="34" charset="0"/>
              <a:buChar char="•"/>
            </a:pPr>
            <a:r>
              <a:rPr lang="en-US" sz="2000" i="1" dirty="0">
                <a:cs typeface="Segoe UI" panose="020B0502040204020203" pitchFamily="34" charset="0"/>
              </a:rPr>
              <a:t>Information asset</a:t>
            </a:r>
            <a:r>
              <a:rPr lang="en-US" sz="2000" dirty="0">
                <a:cs typeface="Segoe UI" panose="020B0502040204020203" pitchFamily="34" charset="0"/>
              </a:rPr>
              <a:t>: information essential for operating the function</a:t>
            </a:r>
          </a:p>
          <a:p>
            <a:pPr marL="158745"/>
            <a:endParaRPr lang="en-US" sz="2000" i="1" dirty="0">
              <a:cs typeface="Segoe UI" panose="020B0502040204020203" pitchFamily="34" charset="0"/>
            </a:endParaRPr>
          </a:p>
          <a:p>
            <a:pPr marL="158745"/>
            <a:r>
              <a:rPr lang="en-US" sz="2000" dirty="0">
                <a:cs typeface="Segoe UI" panose="020B0502040204020203" pitchFamily="34" charset="0"/>
              </a:rPr>
              <a:t>Consider these three types of asset when C2M2 practices refer to “assets.”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512B4B-885F-EF2A-13D0-6E9215DBAEA9}"/>
              </a:ext>
            </a:extLst>
          </p:cNvPr>
          <p:cNvSpPr txBox="1"/>
          <p:nvPr/>
        </p:nvSpPr>
        <p:spPr>
          <a:xfrm>
            <a:off x="5862015" y="1889149"/>
            <a:ext cx="5917697" cy="526578"/>
          </a:xfrm>
          <a:prstGeom prst="rect">
            <a:avLst/>
          </a:prstGeom>
          <a:solidFill>
            <a:srgbClr val="33669A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000" b="1" dirty="0">
                <a:solidFill>
                  <a:schemeClr val="bg1"/>
                </a:solidFill>
              </a:rPr>
              <a:t>Examples of Assets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C834B82-AE79-9BA4-50CE-3D7293977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66303"/>
              </p:ext>
            </p:extLst>
          </p:nvPr>
        </p:nvGraphicFramePr>
        <p:xfrm>
          <a:off x="5862016" y="2424867"/>
          <a:ext cx="5917698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566">
                  <a:extLst>
                    <a:ext uri="{9D8B030D-6E8A-4147-A177-3AD203B41FA5}">
                      <a16:colId xmlns:a16="http://schemas.microsoft.com/office/drawing/2014/main" val="250782922"/>
                    </a:ext>
                  </a:extLst>
                </a:gridCol>
                <a:gridCol w="1972566">
                  <a:extLst>
                    <a:ext uri="{9D8B030D-6E8A-4147-A177-3AD203B41FA5}">
                      <a16:colId xmlns:a16="http://schemas.microsoft.com/office/drawing/2014/main" val="384326763"/>
                    </a:ext>
                  </a:extLst>
                </a:gridCol>
                <a:gridCol w="1972566">
                  <a:extLst>
                    <a:ext uri="{9D8B030D-6E8A-4147-A177-3AD203B41FA5}">
                      <a16:colId xmlns:a16="http://schemas.microsoft.com/office/drawing/2014/main" val="979790246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Segoe UI" panose="020B0502040204020203" pitchFamily="34" charset="0"/>
                        </a:rPr>
                        <a:t>IT Assets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6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Segoe UI" panose="020B0502040204020203" pitchFamily="34" charset="0"/>
                        </a:rPr>
                        <a:t>OT Assets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6D6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  <a:cs typeface="Segoe UI" panose="020B0502040204020203" pitchFamily="34" charset="0"/>
                        </a:rPr>
                        <a:t>Information Assets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6D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99835"/>
                  </a:ext>
                </a:extLst>
              </a:tr>
              <a:tr h="2928669">
                <a:tc>
                  <a:txBody>
                    <a:bodyPr/>
                    <a:lstStyle/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Workstations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Switches, routers, and firewalls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Servers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Virtual machines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Software</a:t>
                      </a:r>
                    </a:p>
                    <a:p>
                      <a:endParaRPr lang="en-US" sz="16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Workstations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Switches, routers, and firewalls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Servers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Virtual machines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Software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Programmable Logic Controllers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HMI Stations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RTUs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Actuators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Sensors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Business data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Intellectual property 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Customer information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Contracts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Security logs</a:t>
                      </a:r>
                    </a:p>
                    <a:p>
                      <a:pPr marL="119063" lvl="0" indent="-119063"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Segoe UI" panose="020B0502040204020203" pitchFamily="34" charset="0"/>
                        </a:rPr>
                        <a:t>Metadata</a:t>
                      </a:r>
                    </a:p>
                    <a:p>
                      <a:endParaRPr lang="en-US" sz="1600" dirty="0">
                        <a:latin typeface="+mn-lt"/>
                        <a:cs typeface="Segoe UI" panose="020B0502040204020203" pitchFamily="34" charset="0"/>
                      </a:endParaRP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67935"/>
                  </a:ext>
                </a:extLst>
              </a:tr>
            </a:tbl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F3023C2-3B4A-F3C3-4855-4DD9150DC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23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8510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 Hoc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By design, MIL1 practices may be implemented in an ad hoc manner and still be considered Fully Implemented.</a:t>
            </a:r>
          </a:p>
          <a:p>
            <a:pPr lvl="1"/>
            <a:r>
              <a:rPr lang="en-US" dirty="0"/>
              <a:t>Performance of ad hoc practices may depend on the initiative and experience of an individual or team, without much organizational guidance (e.g., policy or procedures)</a:t>
            </a:r>
          </a:p>
          <a:p>
            <a:pPr lvl="1"/>
            <a:r>
              <a:rPr lang="en-US" dirty="0"/>
              <a:t>The quality of the outcome may vary significantly depending on who is performing the practice and other factors such as the methods or tools used</a:t>
            </a:r>
          </a:p>
          <a:p>
            <a:pPr lvl="1"/>
            <a:r>
              <a:rPr lang="en-US" dirty="0"/>
              <a:t>Lessons learned may not be captured and outcomes may be difficult to repeat</a:t>
            </a:r>
          </a:p>
          <a:p>
            <a:pPr lvl="1"/>
            <a:r>
              <a:rPr lang="en-US" dirty="0"/>
              <a:t>Institutional knowledge is not captured in documented policy, procedures, or work instructions</a:t>
            </a:r>
          </a:p>
          <a:p>
            <a:pPr lvl="1"/>
            <a:r>
              <a:rPr lang="en-US" dirty="0"/>
              <a:t>The practice may not be retained over time or under times of stress</a:t>
            </a:r>
          </a:p>
          <a:p>
            <a:pPr lvl="1"/>
            <a:r>
              <a:rPr lang="en-US" dirty="0"/>
              <a:t>Implementation of ad hoc practices, like any other practice, may result in documented artifacts (e.g., asset inventories, a cybersecurity program strategy)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DCEDEFA-4710-970C-70F2-14D0F2713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24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36925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42" y="399954"/>
            <a:ext cx="11081994" cy="672104"/>
          </a:xfrm>
        </p:spPr>
        <p:txBody>
          <a:bodyPr>
            <a:normAutofit/>
          </a:bodyPr>
          <a:lstStyle/>
          <a:p>
            <a:r>
              <a:rPr lang="en-US" dirty="0"/>
              <a:t>Practice With Dependencies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several practices that, depending on how they are scored, inform the logical response for certain other practices.</a:t>
            </a:r>
          </a:p>
          <a:p>
            <a:r>
              <a:rPr lang="en-US" dirty="0"/>
              <a:t>Practices that contain dependencies reference the related practice in parentheses within the text of the practice. </a:t>
            </a:r>
          </a:p>
          <a:p>
            <a:r>
              <a:rPr lang="en-US" dirty="0"/>
              <a:t>For example, THREAT 2j is dependent upon SITUATION 3g. THREAT-2j states “Threat monitoring and response activities leverage and trigger predefined states of operation (SITUATION-3g).” </a:t>
            </a:r>
          </a:p>
          <a:p>
            <a:r>
              <a:rPr lang="en-US" dirty="0"/>
              <a:t>If SITUATION 3g is scored as Not Implemented (i.e., the organization has not identified predefined states of operation), then THREAT-2j should not be scored as Largely Implemented or Fully Implemented. 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BE2843-7867-42DC-C4AC-2F2AB6F39C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25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48756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642" y="399954"/>
            <a:ext cx="11081994" cy="672104"/>
          </a:xfrm>
        </p:spPr>
        <p:txBody>
          <a:bodyPr>
            <a:normAutofit/>
          </a:bodyPr>
          <a:lstStyle/>
          <a:p>
            <a:r>
              <a:rPr lang="en-US" dirty="0"/>
              <a:t>Practices with Compound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some but not all activities in a practice are implemented, the response should reflect the level of implementation (i.e., it should not be considered Fully Implemented)</a:t>
            </a:r>
          </a:p>
          <a:p>
            <a:pPr lvl="1"/>
            <a:r>
              <a:rPr lang="en-US" dirty="0"/>
              <a:t>For example, ARCHITECTURE-1b states “A strategy for cybersecurity architecture is established and maintained in alignment with the organization’s cybersecurity program strategy (PROGRAM-1b) and enterprise architecture”</a:t>
            </a:r>
          </a:p>
          <a:p>
            <a:pPr lvl="1"/>
            <a:r>
              <a:rPr lang="en-US" dirty="0"/>
              <a:t>If the strategy exists but is not routinely updated, </a:t>
            </a:r>
            <a:r>
              <a:rPr lang="en-US" i="1" dirty="0"/>
              <a:t>Largely Implemented </a:t>
            </a:r>
            <a:r>
              <a:rPr lang="en-US" dirty="0"/>
              <a:t>should be considered instead of </a:t>
            </a:r>
            <a:r>
              <a:rPr lang="en-US" i="1" dirty="0"/>
              <a:t>Fully Implemented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491291-703A-A390-AF14-98B2F7F28D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26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585186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499A-925B-744F-A733-C3DE612F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Progressions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A602-687A-484F-8079-3725C870B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The model includes sets of related practices that form increasingly complete, comprehensive, or advanced implementations of an activity </a:t>
            </a:r>
          </a:p>
          <a:p>
            <a:pPr marL="838190" lvl="1" indent="-380990"/>
            <a:r>
              <a:rPr lang="en-US" dirty="0"/>
              <a:t>These are called </a:t>
            </a:r>
            <a:r>
              <a:rPr lang="en-US" i="1" dirty="0"/>
              <a:t>practice progressions </a:t>
            </a:r>
            <a:r>
              <a:rPr lang="en-US" dirty="0"/>
              <a:t>and are noted in the help text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These practice progressions mostly start with ad hoc practices in MIL1 that serve as a foundation upon which the other practices build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/>
              <a:t>When evaluating a practice in a progression, implementation of prior practices in the progression should be considered</a:t>
            </a:r>
            <a:br>
              <a:rPr lang="en-US" dirty="0"/>
            </a:br>
            <a:endParaRPr lang="en-US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8FDC354-3AF9-B7C6-5E32-0B6362A61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27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52451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D499A-925B-744F-A733-C3DE612FB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Progression Example</a:t>
            </a:r>
          </a:p>
        </p:txBody>
      </p:sp>
      <p:pic>
        <p:nvPicPr>
          <p:cNvPr id="5" name="Picture 4" descr="This graphic shows an example of a practice progression from the first objective of ASSET: Manage IT and OT Asset Inventory. &#10;&#10;The progression illustrates that MIL1-ASSET-1a, MIL2-ASSET-1b, MIL3-ASSET-1f, and MIL3-ASSET-1g form a progression. These practices are about the IT and OT asset inventory being created and growing in completeness and accuracy.">
            <a:extLst>
              <a:ext uri="{FF2B5EF4-FFF2-40B4-BE49-F238E27FC236}">
                <a16:creationId xmlns:a16="http://schemas.microsoft.com/office/drawing/2014/main" id="{E3C1CAF0-3C5F-CF2F-1905-0F1D6212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567" y="1265624"/>
            <a:ext cx="8415453" cy="397821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81EB84-D339-5C4C-ADF7-F7E3AA168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50762" y="1611981"/>
            <a:ext cx="8778591" cy="950055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296F60-2547-61F5-9B7E-D71929934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5810" y="3826412"/>
            <a:ext cx="8778591" cy="911347"/>
          </a:xfrm>
          <a:prstGeom prst="roundRect">
            <a:avLst/>
          </a:prstGeom>
          <a:noFill/>
          <a:ln w="28575"/>
          <a:effectLst>
            <a:outerShdw blurRad="78524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5C365-9C3F-8D87-DE26-AE5483FDC6D3}"/>
              </a:ext>
            </a:extLst>
          </p:cNvPr>
          <p:cNvSpPr txBox="1"/>
          <p:nvPr/>
        </p:nvSpPr>
        <p:spPr>
          <a:xfrm>
            <a:off x="1575589" y="5293096"/>
            <a:ext cx="8778240" cy="952959"/>
          </a:xfrm>
          <a:prstGeom prst="roundRect">
            <a:avLst/>
          </a:prstGeom>
          <a:solidFill>
            <a:schemeClr val="bg1"/>
          </a:solidFill>
          <a:ln w="28575"/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ASSET-1a, ASSET-1b, ASSET-1f, and ASSET-1g form a progression.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These practices are about the IT and OT asset inventory being created and growing in completeness and accuracy.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8883D1A-5A15-C03C-1E8F-2F03E63D5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28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29346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Scoring and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50828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Facilitator Opening Remarks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600FC-3AD6-FAA7-A7E8-13F1C7DF4147}"/>
              </a:ext>
            </a:extLst>
          </p:cNvPr>
          <p:cNvSpPr txBox="1"/>
          <p:nvPr/>
        </p:nvSpPr>
        <p:spPr>
          <a:xfrm>
            <a:off x="977153" y="4769224"/>
            <a:ext cx="7476565" cy="10488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Facilitator Name, Title, Organizational Business Unit</a:t>
            </a:r>
          </a:p>
        </p:txBody>
      </p:sp>
    </p:spTree>
    <p:extLst>
      <p:ext uri="{BB962C8B-B14F-4D97-AF65-F5344CB8AC3E}">
        <p14:creationId xmlns:p14="http://schemas.microsoft.com/office/powerpoint/2010/main" val="3335183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1E6D-EBD2-2EEB-3369-1C04F534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Summary Score MIL1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0AADC-6AF4-E825-47E1-A761FFD0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53" t="7129" r="49216" b="14645"/>
          <a:stretch/>
        </p:blipFill>
        <p:spPr>
          <a:xfrm>
            <a:off x="1290917" y="2277035"/>
            <a:ext cx="914400" cy="368449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CCCC1-A3CF-3D4C-0752-DC2919E24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0917" y="5152745"/>
            <a:ext cx="9144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F9A0-11B2-9B8D-D764-5F83F268C7AC}"/>
              </a:ext>
            </a:extLst>
          </p:cNvPr>
          <p:cNvSpPr txBox="1"/>
          <p:nvPr/>
        </p:nvSpPr>
        <p:spPr>
          <a:xfrm>
            <a:off x="0" y="4347882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C7A5B-67A0-6474-9487-DC317968A424}"/>
              </a:ext>
            </a:extLst>
          </p:cNvPr>
          <p:cNvSpPr txBox="1"/>
          <p:nvPr/>
        </p:nvSpPr>
        <p:spPr>
          <a:xfrm>
            <a:off x="0" y="3420035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BB90A-EBBE-B553-6844-EF467CF29045}"/>
              </a:ext>
            </a:extLst>
          </p:cNvPr>
          <p:cNvSpPr txBox="1"/>
          <p:nvPr/>
        </p:nvSpPr>
        <p:spPr>
          <a:xfrm>
            <a:off x="0" y="2492188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DA15FA-8DBF-F7BC-E781-A86375BE4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68" y="5337025"/>
            <a:ext cx="3136480" cy="7352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F06FB-B312-EDB0-B45A-9AE1075E2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3694" y="2277035"/>
            <a:ext cx="1326777" cy="18440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240AEF-946E-7F3C-DEF9-2356D67FA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6116" y="2188283"/>
            <a:ext cx="7476565" cy="29693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2DB6EFC-6C6D-88BC-BC4B-1EE52FFCDB65}"/>
              </a:ext>
            </a:extLst>
          </p:cNvPr>
          <p:cNvSpPr/>
          <p:nvPr/>
        </p:nvSpPr>
        <p:spPr>
          <a:xfrm>
            <a:off x="1255058" y="1906545"/>
            <a:ext cx="3168289" cy="1072897"/>
          </a:xfrm>
          <a:prstGeom prst="wedgeRoundRectCallout">
            <a:avLst>
              <a:gd name="adj1" fmla="val -34596"/>
              <a:gd name="adj2" fmla="val 188440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4D75B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09585">
              <a:defRPr/>
            </a:pPr>
            <a:r>
              <a:rPr lang="en-US" sz="2000" kern="0" dirty="0">
                <a:solidFill>
                  <a:srgbClr val="000000"/>
                </a:solidFill>
                <a:cs typeface="Segoe UI" panose="020B0502040204020203" pitchFamily="34" charset="0"/>
              </a:rPr>
              <a:t>There are 3 practices at MIL1 for the SITUATION domain</a:t>
            </a:r>
          </a:p>
        </p:txBody>
      </p:sp>
      <p:sp>
        <p:nvSpPr>
          <p:cNvPr id="13" name="Rounded Rectangular Callout 13">
            <a:extLst>
              <a:ext uri="{FF2B5EF4-FFF2-40B4-BE49-F238E27FC236}">
                <a16:creationId xmlns:a16="http://schemas.microsoft.com/office/drawing/2014/main" id="{6AAC50DE-40DA-7C34-1424-BEB1B219D737}"/>
              </a:ext>
            </a:extLst>
          </p:cNvPr>
          <p:cNvSpPr/>
          <p:nvPr/>
        </p:nvSpPr>
        <p:spPr>
          <a:xfrm>
            <a:off x="3535366" y="3377884"/>
            <a:ext cx="5928753" cy="1435565"/>
          </a:xfrm>
          <a:prstGeom prst="wedgeRoundRectCallout">
            <a:avLst>
              <a:gd name="adj1" fmla="val -72294"/>
              <a:gd name="adj2" fmla="val 30101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defTabSz="609585">
              <a:defRPr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The colors and numbers in the ring summarize implementation level of those practices; in this case, 2 practices at MIL1 are Fully Implemented and 1 is Largely Implemented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4357D-C4DE-B598-190C-C1D205EB2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30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4723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1E6D-EBD2-2EEB-3369-1C04F534C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Summary Score MIL2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70AADC-6AF4-E825-47E1-A761FFD0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853" t="7129" r="49216" b="14645"/>
          <a:stretch/>
        </p:blipFill>
        <p:spPr>
          <a:xfrm>
            <a:off x="1290917" y="2277035"/>
            <a:ext cx="914400" cy="3684494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ACCCC1-A3CF-3D4C-0752-DC2919E24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90917" y="5152745"/>
            <a:ext cx="9144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7F9A0-11B2-9B8D-D764-5F83F268C7AC}"/>
              </a:ext>
            </a:extLst>
          </p:cNvPr>
          <p:cNvSpPr txBox="1"/>
          <p:nvPr/>
        </p:nvSpPr>
        <p:spPr>
          <a:xfrm>
            <a:off x="0" y="4347882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3C7A5B-67A0-6474-9487-DC317968A424}"/>
              </a:ext>
            </a:extLst>
          </p:cNvPr>
          <p:cNvSpPr txBox="1"/>
          <p:nvPr/>
        </p:nvSpPr>
        <p:spPr>
          <a:xfrm>
            <a:off x="0" y="3420035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8BB90A-EBBE-B553-6844-EF467CF29045}"/>
              </a:ext>
            </a:extLst>
          </p:cNvPr>
          <p:cNvSpPr txBox="1"/>
          <p:nvPr/>
        </p:nvSpPr>
        <p:spPr>
          <a:xfrm>
            <a:off x="0" y="2492188"/>
            <a:ext cx="914400" cy="37651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r"/>
            <a:r>
              <a:rPr lang="en-US" b="1" dirty="0"/>
              <a:t>MIL3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C4842D-4943-CB39-EE31-C852AC6A2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6116" y="2188283"/>
            <a:ext cx="7476565" cy="29693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DA15FA-8DBF-F7BC-E781-A86375BE4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268" y="5337025"/>
            <a:ext cx="3136480" cy="7352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2CF06FB-B312-EDB0-B45A-9AE1075E2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3694" y="2277035"/>
            <a:ext cx="1326777" cy="92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ular Callout 11">
            <a:extLst>
              <a:ext uri="{FF2B5EF4-FFF2-40B4-BE49-F238E27FC236}">
                <a16:creationId xmlns:a16="http://schemas.microsoft.com/office/drawing/2014/main" id="{70AAC872-083D-0083-D2F0-4EEDC2533DA9}"/>
              </a:ext>
            </a:extLst>
          </p:cNvPr>
          <p:cNvSpPr/>
          <p:nvPr/>
        </p:nvSpPr>
        <p:spPr>
          <a:xfrm>
            <a:off x="1093694" y="1363030"/>
            <a:ext cx="3168289" cy="1072897"/>
          </a:xfrm>
          <a:prstGeom prst="wedgeRoundRectCallout">
            <a:avLst>
              <a:gd name="adj1" fmla="val -29740"/>
              <a:gd name="adj2" fmla="val 155784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4D75B3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09585">
              <a:defRPr/>
            </a:pPr>
            <a:r>
              <a:rPr lang="en-US" sz="2000" kern="0" dirty="0">
                <a:solidFill>
                  <a:srgbClr val="000000"/>
                </a:solidFill>
                <a:cs typeface="Segoe UI" panose="020B0502040204020203" pitchFamily="34" charset="0"/>
              </a:rPr>
              <a:t>There are 16 cumulative practices at MIL2; 3 at MIL1 and 13 at MIL2</a:t>
            </a:r>
          </a:p>
        </p:txBody>
      </p:sp>
      <p:sp>
        <p:nvSpPr>
          <p:cNvPr id="22" name="Rounded Rectangular Callout 13">
            <a:extLst>
              <a:ext uri="{FF2B5EF4-FFF2-40B4-BE49-F238E27FC236}">
                <a16:creationId xmlns:a16="http://schemas.microsoft.com/office/drawing/2014/main" id="{94382A14-CA92-822E-E894-64F6AF245B8B}"/>
              </a:ext>
            </a:extLst>
          </p:cNvPr>
          <p:cNvSpPr/>
          <p:nvPr/>
        </p:nvSpPr>
        <p:spPr>
          <a:xfrm>
            <a:off x="3377773" y="3043729"/>
            <a:ext cx="4535634" cy="1304153"/>
          </a:xfrm>
          <a:prstGeom prst="wedgeRoundRectCallout">
            <a:avLst>
              <a:gd name="adj1" fmla="val -76392"/>
              <a:gd name="adj2" fmla="val 686"/>
              <a:gd name="adj3" fmla="val 16667"/>
            </a:avLst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defTabSz="609585">
              <a:defRPr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2 practices are Fully Implemented</a:t>
            </a:r>
          </a:p>
          <a:p>
            <a:pPr defTabSz="609585">
              <a:defRPr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9 practices are Largely Implemented</a:t>
            </a:r>
          </a:p>
          <a:p>
            <a:pPr defTabSz="609585">
              <a:defRPr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5 practices are Partially Implemented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4357D-C4DE-B598-190C-C1D205EB2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31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57421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78C5-8C0E-1941-9221-F699B0F6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Summary Score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D743A7-95E2-014D-894F-87CB62404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figure shows summarized results for every practice, grouped by domain</a:t>
            </a:r>
          </a:p>
          <a:p>
            <a:r>
              <a:rPr lang="en-US" dirty="0"/>
              <a:t>To achieve a MIL in a domain, all practices in that MIL and in all preceding MILs must have responses of either Fully Implemented or Largely Implemented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C72A34-0361-4669-A02C-0C6204B8F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0" b="-1"/>
          <a:stretch/>
        </p:blipFill>
        <p:spPr>
          <a:xfrm>
            <a:off x="1460264" y="3029365"/>
            <a:ext cx="7324812" cy="3349510"/>
          </a:xfrm>
          <a:prstGeom prst="rect">
            <a:avLst/>
          </a:prstGeom>
        </p:spPr>
      </p:pic>
      <p:pic>
        <p:nvPicPr>
          <p:cNvPr id="9" name="Picture 8" descr="A graphic showing MIL1, MIL2, and MIL3 donut charts for all ten C2M2 domains using a sample data set. The Y axis indicates the MILs and the X axis indicates the domains (using the domain short names). In addition, the MIL achieved for each domain is represented by a number below the short name for each domain.">
            <a:extLst>
              <a:ext uri="{FF2B5EF4-FFF2-40B4-BE49-F238E27FC236}">
                <a16:creationId xmlns:a16="http://schemas.microsoft.com/office/drawing/2014/main" id="{A11D4895-B83B-507A-1C9A-8D3CDC5A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1268" y="5337025"/>
            <a:ext cx="3136480" cy="7352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765B1-546A-F35B-DB33-6B9B38378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32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400160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A6B7C-B76F-3AF9-F474-1A008196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Management Activities</a:t>
            </a:r>
          </a:p>
        </p:txBody>
      </p: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FD3FA66E-03EF-42B8-B943-EAFABBED6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015" y="1402834"/>
            <a:ext cx="3419809" cy="4711359"/>
          </a:xfrm>
        </p:spPr>
        <p:txBody>
          <a:bodyPr>
            <a:normAutofit/>
          </a:bodyPr>
          <a:lstStyle/>
          <a:p>
            <a:r>
              <a:rPr lang="en-US" sz="2000" dirty="0"/>
              <a:t>Management Activities focus on the extent to which cybersecurity practices are institutionalized, or ingrained, in the organization’s operations</a:t>
            </a:r>
          </a:p>
          <a:p>
            <a:r>
              <a:rPr lang="en-US" sz="2000" dirty="0"/>
              <a:t>This chart offers an overview from two perspectives: </a:t>
            </a:r>
          </a:p>
          <a:p>
            <a:pPr marL="742950" lvl="1" indent="-341313">
              <a:buFont typeface="+mj-lt"/>
              <a:buAutoNum type="arabicParenR"/>
            </a:pPr>
            <a:r>
              <a:rPr lang="en-US" sz="1900" dirty="0"/>
              <a:t>implementation within each domain</a:t>
            </a:r>
          </a:p>
          <a:p>
            <a:pPr marL="742950" lvl="1" indent="-341313">
              <a:buFont typeface="+mj-lt"/>
              <a:buAutoNum type="arabicParenR"/>
            </a:pPr>
            <a:r>
              <a:rPr lang="en-US" sz="1900" dirty="0"/>
              <a:t>implementation across the 10 domains</a:t>
            </a:r>
          </a:p>
        </p:txBody>
      </p:sp>
      <p:pic>
        <p:nvPicPr>
          <p:cNvPr id="81" name="Picture 80" descr="A graphic of a table that shows color-coded indicators of the implementation response for each of the management activities for the ten C2M2 domains. The Y axis lists each  management practice, which is repeated in each C2M2 domain, and the domain short names along the X axis.">
            <a:extLst>
              <a:ext uri="{FF2B5EF4-FFF2-40B4-BE49-F238E27FC236}">
                <a16:creationId xmlns:a16="http://schemas.microsoft.com/office/drawing/2014/main" id="{965452C5-81BF-4A8B-8547-2E323B5A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5835" y="1340190"/>
            <a:ext cx="7577352" cy="485922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C60E55C-431F-4DDF-8D67-49FFEF354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23" y="5378901"/>
            <a:ext cx="3136480" cy="7352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5BD48-C355-8B82-CD80-A1B3CE8E8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33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253162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7432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1738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Sponsor Opening Remarks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2FC97-7781-6878-2887-E46097BE1456}"/>
              </a:ext>
            </a:extLst>
          </p:cNvPr>
          <p:cNvSpPr txBox="1"/>
          <p:nvPr/>
        </p:nvSpPr>
        <p:spPr>
          <a:xfrm>
            <a:off x="977153" y="4769224"/>
            <a:ext cx="7476565" cy="104887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Sponsor Name, Title, Organizational Business Unit</a:t>
            </a:r>
          </a:p>
        </p:txBody>
      </p:sp>
    </p:spTree>
    <p:extLst>
      <p:ext uri="{BB962C8B-B14F-4D97-AF65-F5344CB8AC3E}">
        <p14:creationId xmlns:p14="http://schemas.microsoft.com/office/powerpoint/2010/main" val="2005362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Cybersecurity Capability Maturity Model (C2M2) Overview</a:t>
            </a:r>
          </a:p>
        </p:txBody>
      </p:sp>
    </p:spTree>
    <p:extLst>
      <p:ext uri="{BB962C8B-B14F-4D97-AF65-F5344CB8AC3E}">
        <p14:creationId xmlns:p14="http://schemas.microsoft.com/office/powerpoint/2010/main" val="3433761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5CEF-D537-49D1-933E-49B2F049A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84" dirty="0"/>
              <a:t>What is the C2M2?</a:t>
            </a:r>
          </a:p>
        </p:txBody>
      </p:sp>
      <p:pic>
        <p:nvPicPr>
          <p:cNvPr id="7" name="Picture 6" descr="C2M2 logo">
            <a:extLst>
              <a:ext uri="{FF2B5EF4-FFF2-40B4-BE49-F238E27FC236}">
                <a16:creationId xmlns:a16="http://schemas.microsoft.com/office/drawing/2014/main" id="{CDEC087C-F650-4BC2-9FE6-B76BF63B0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32" y="1290919"/>
            <a:ext cx="1853872" cy="9394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38A00D-98AA-179C-734A-44B027353FE3}"/>
              </a:ext>
            </a:extLst>
          </p:cNvPr>
          <p:cNvSpPr txBox="1"/>
          <p:nvPr/>
        </p:nvSpPr>
        <p:spPr>
          <a:xfrm>
            <a:off x="2519827" y="1290919"/>
            <a:ext cx="8977274" cy="103094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10000"/>
          </a:bodyPr>
          <a:lstStyle/>
          <a:p>
            <a:r>
              <a:rPr lang="en-US" sz="2400" b="1" dirty="0">
                <a:ea typeface="Calibri" panose="020F0502020204030204" pitchFamily="34" charset="0"/>
              </a:rPr>
              <a:t>The Cybersecurity Capability Maturity Model (C2M2) is a free tool to help organizations evaluate their cybersecurity capabilities and optimize security investments.</a:t>
            </a: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2DD723-224F-447C-BC26-CA63BCC0E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55" y="2519082"/>
            <a:ext cx="10825459" cy="359511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ea typeface="Calibri" panose="020F0502020204030204" pitchFamily="34" charset="0"/>
              </a:rPr>
              <a:t>C2M2 Overview</a:t>
            </a:r>
            <a:endParaRPr lang="en-US" sz="1500" b="1" dirty="0">
              <a:ea typeface="Calibri" panose="020F0502020204030204" pitchFamily="34" charset="0"/>
            </a:endParaRPr>
          </a:p>
          <a:p>
            <a:pPr marL="285744" indent="-285744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Designed for any organization regardless of ownership, structure, size, or industry</a:t>
            </a:r>
          </a:p>
          <a:p>
            <a:pPr marL="285744" indent="-285744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It uses a set of industry-vetted cybersecurity practices focused on both information technology (IT) and operations technology (OT) assets and environments.</a:t>
            </a:r>
          </a:p>
          <a:p>
            <a:pPr marL="285744" indent="-285744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>
                <a:ea typeface="Calibri" panose="020F0502020204030204" pitchFamily="34" charset="0"/>
              </a:rPr>
              <a:t>Developed through extensive public-private partnership with numerous government, industry, and academic organizations </a:t>
            </a:r>
          </a:p>
          <a:p>
            <a:pPr marL="285744" indent="-285744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ea typeface="Calibri" panose="020F0502020204030204" pitchFamily="34" charset="0"/>
              </a:rPr>
              <a:t>Enables </a:t>
            </a:r>
            <a:r>
              <a:rPr lang="en-US" dirty="0">
                <a:ea typeface="Calibri" panose="020F0502020204030204" pitchFamily="34" charset="0"/>
              </a:rPr>
              <a:t>consistent evaluation of cybersecurity practices and tracking of progress over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6C029-2DF7-BA38-2960-F0201BA8D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6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26684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F5598-B293-4A45-B5FA-5743A771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of the C2M2</a:t>
            </a:r>
          </a:p>
        </p:txBody>
      </p:sp>
      <p:graphicFrame>
        <p:nvGraphicFramePr>
          <p:cNvPr id="8" name="Content Placeholder 6">
            <a:extLst>
              <a:ext uri="{FF2B5EF4-FFF2-40B4-BE49-F238E27FC236}">
                <a16:creationId xmlns:a16="http://schemas.microsoft.com/office/drawing/2014/main" id="{0B4AFC9A-4221-4A1B-ACA8-CAFE811ECC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30546"/>
              </p:ext>
            </p:extLst>
          </p:nvPr>
        </p:nvGraphicFramePr>
        <p:xfrm>
          <a:off x="665163" y="1403351"/>
          <a:ext cx="10826749" cy="480306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763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2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  <a:cs typeface="Segoe UI" panose="020B0502040204020203" pitchFamily="34" charset="0"/>
                        </a:rPr>
                        <a:t>Area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  <a:cs typeface="Segoe UI" panose="020B0502040204020203" pitchFamily="34" charset="0"/>
                        </a:rPr>
                        <a:t>Description</a:t>
                      </a:r>
                    </a:p>
                  </a:txBody>
                  <a:tcPr marL="121920" marR="121920" marT="60960" marB="6096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832">
                <a:tc>
                  <a:txBody>
                    <a:bodyPr/>
                    <a:lstStyle/>
                    <a:p>
                      <a:r>
                        <a:rPr lang="en-US" sz="2000" b="1" dirty="0"/>
                        <a:t>Maturity Model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29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C2M2 consists of cybersecurity practices that are organized into three progressive levels of cybersecurity maturity.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654054"/>
                  </a:ext>
                </a:extLst>
              </a:tr>
              <a:tr h="654832">
                <a:tc>
                  <a:txBody>
                    <a:bodyPr/>
                    <a:lstStyle/>
                    <a:p>
                      <a:r>
                        <a:rPr lang="en-US" sz="2000" b="1" dirty="0"/>
                        <a:t>Management Activities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229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Management activities measure the extent to which cybersecurity is ingrained in an organization’s culture.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133219"/>
                  </a:ext>
                </a:extLst>
              </a:tr>
              <a:tr h="654832">
                <a:tc>
                  <a:txBody>
                    <a:bodyPr/>
                    <a:lstStyle/>
                    <a:p>
                      <a:r>
                        <a:rPr lang="en-US" sz="2000" b="1" dirty="0"/>
                        <a:t>Specificity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C2M2 is descriptive, not prescriptive. Practice statements focus on outcomes that may be implemented through any number of measures.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209879"/>
                  </a:ext>
                </a:extLst>
              </a:tr>
              <a:tr h="654832">
                <a:tc>
                  <a:txBody>
                    <a:bodyPr/>
                    <a:lstStyle/>
                    <a:p>
                      <a:r>
                        <a:rPr lang="en-US" sz="2000" b="1" dirty="0"/>
                        <a:t>Scoping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C2M2 may be applied to an entire enterprise or to individual parts of the enterprise to enable users to select an appropriate level of granularity.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9017">
                <a:tc>
                  <a:txBody>
                    <a:bodyPr/>
                    <a:lstStyle/>
                    <a:p>
                      <a:r>
                        <a:rPr lang="en-US" sz="2000" b="1" dirty="0"/>
                        <a:t>Usability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The C2M2 can be completed in a one-day self-evaluation and is supported by a self-evaluation tool that collects responses and creates a scoring report.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3169">
                <a:tc>
                  <a:txBody>
                    <a:bodyPr/>
                    <a:lstStyle/>
                    <a:p>
                      <a:r>
                        <a:rPr lang="en-US" sz="2000" b="1" dirty="0"/>
                        <a:t>Measures Progress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C2M2 enables an organization to measure and track the improvements to cybersecurity capabilities over time.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0893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44CFD-C531-41FC-8299-A6FFE449C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</p:spPr>
        <p:txBody>
          <a:bodyPr/>
          <a:lstStyle/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7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975154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78C5-8C0E-1941-9221-F699B0F63791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Model Includes 10 Domains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DB369E-E7CE-4F24-B3BA-4F35CC7B356C}"/>
              </a:ext>
            </a:extLst>
          </p:cNvPr>
          <p:cNvSpPr/>
          <p:nvPr/>
        </p:nvSpPr>
        <p:spPr>
          <a:xfrm>
            <a:off x="5873289" y="4719604"/>
            <a:ext cx="5450036" cy="1633713"/>
          </a:xfrm>
          <a:prstGeom prst="rect">
            <a:avLst/>
          </a:prstGeom>
          <a:solidFill>
            <a:srgbClr val="C6D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80990" indent="-380990">
              <a:buFont typeface="Arial" panose="020B0604020202020204" pitchFamily="34" charset="0"/>
              <a:buChar char="•"/>
            </a:pPr>
            <a:endParaRPr lang="en-US" sz="1733" kern="0" dirty="0">
              <a:solidFill>
                <a:schemeClr val="tx1"/>
              </a:solidFill>
              <a:ea typeface="Arial" pitchFamily="-108" charset="0"/>
              <a:cs typeface="Segoe UI" panose="020B0502040204020203" pitchFamily="34" charset="0"/>
            </a:endParaRPr>
          </a:p>
          <a:p>
            <a:pPr marL="233363" indent="-233363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  <a:ea typeface="Arial" pitchFamily="-108" charset="0"/>
                <a:cs typeface="Segoe UI" panose="020B0502040204020203" pitchFamily="34" charset="0"/>
              </a:rPr>
              <a:t>Domains are logical groupings of cybersecurity practices</a:t>
            </a:r>
          </a:p>
          <a:p>
            <a:pPr marL="233363" indent="-233363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/>
                </a:solidFill>
                <a:ea typeface="Arial" pitchFamily="-108" charset="0"/>
                <a:cs typeface="Segoe UI" panose="020B0502040204020203" pitchFamily="34" charset="0"/>
              </a:rPr>
              <a:t>Each domain has a short name for ease of reference</a:t>
            </a:r>
          </a:p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98" name="Group 97" descr="Asset: Asset, Change, and Configuration Management &#10;">
            <a:extLst>
              <a:ext uri="{FF2B5EF4-FFF2-40B4-BE49-F238E27FC236}">
                <a16:creationId xmlns:a16="http://schemas.microsoft.com/office/drawing/2014/main" id="{5BF35C11-31BD-4CDB-8993-2D2D2E64301B}"/>
              </a:ext>
            </a:extLst>
          </p:cNvPr>
          <p:cNvGrpSpPr/>
          <p:nvPr/>
        </p:nvGrpSpPr>
        <p:grpSpPr>
          <a:xfrm>
            <a:off x="228607" y="1246733"/>
            <a:ext cx="2627697" cy="1463040"/>
            <a:chOff x="264018" y="1360877"/>
            <a:chExt cx="2057400" cy="1309591"/>
          </a:xfrm>
          <a:solidFill>
            <a:srgbClr val="2C7BBA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643E3AC-9C74-4760-A630-D5514074006E}"/>
                </a:ext>
              </a:extLst>
            </p:cNvPr>
            <p:cNvSpPr/>
            <p:nvPr/>
          </p:nvSpPr>
          <p:spPr>
            <a:xfrm>
              <a:off x="264018" y="1360878"/>
              <a:ext cx="2057400" cy="1309590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ASSET</a:t>
              </a:r>
            </a:p>
          </p:txBody>
        </p:sp>
        <p:sp>
          <p:nvSpPr>
            <p:cNvPr id="100" name="Rectangle 99" descr="Asset, Change, and Configuration Management &#10;">
              <a:extLst>
                <a:ext uri="{FF2B5EF4-FFF2-40B4-BE49-F238E27FC236}">
                  <a16:creationId xmlns:a16="http://schemas.microsoft.com/office/drawing/2014/main" id="{B658C223-A314-413E-AD12-A430FA4763BD}"/>
                </a:ext>
              </a:extLst>
            </p:cNvPr>
            <p:cNvSpPr/>
            <p:nvPr/>
          </p:nvSpPr>
          <p:spPr>
            <a:xfrm>
              <a:off x="645018" y="1360877"/>
              <a:ext cx="1676400" cy="130959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Asset, Change, and Configuration Management </a:t>
              </a:r>
            </a:p>
          </p:txBody>
        </p:sp>
      </p:grpSp>
      <p:grpSp>
        <p:nvGrpSpPr>
          <p:cNvPr id="97" name="Group 96" descr="Threat: Threat and Vulnerability Management &#10;">
            <a:extLst>
              <a:ext uri="{FF2B5EF4-FFF2-40B4-BE49-F238E27FC236}">
                <a16:creationId xmlns:a16="http://schemas.microsoft.com/office/drawing/2014/main" id="{3E0918FA-05E3-4801-A0D5-FAF9F38AD23B}"/>
              </a:ext>
            </a:extLst>
          </p:cNvPr>
          <p:cNvGrpSpPr/>
          <p:nvPr/>
        </p:nvGrpSpPr>
        <p:grpSpPr>
          <a:xfrm>
            <a:off x="3050948" y="1246733"/>
            <a:ext cx="2627697" cy="1463040"/>
            <a:chOff x="2473818" y="1360877"/>
            <a:chExt cx="2057400" cy="1309591"/>
          </a:xfrm>
          <a:solidFill>
            <a:srgbClr val="2C7BBA"/>
          </a:solidFill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194CA8E-D2A4-4499-9BB6-E0FD4DD5333B}"/>
                </a:ext>
              </a:extLst>
            </p:cNvPr>
            <p:cNvSpPr/>
            <p:nvPr/>
          </p:nvSpPr>
          <p:spPr>
            <a:xfrm>
              <a:off x="2473818" y="1360878"/>
              <a:ext cx="2057400" cy="1309590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THREAT</a:t>
              </a:r>
            </a:p>
          </p:txBody>
        </p:sp>
        <p:sp>
          <p:nvSpPr>
            <p:cNvPr id="102" name="Rectangle 101" descr="Threat and Vulnerability Management &#10;">
              <a:extLst>
                <a:ext uri="{FF2B5EF4-FFF2-40B4-BE49-F238E27FC236}">
                  <a16:creationId xmlns:a16="http://schemas.microsoft.com/office/drawing/2014/main" id="{3D711EFC-9EDE-428E-AC28-7F8E77D2B26D}"/>
                </a:ext>
              </a:extLst>
            </p:cNvPr>
            <p:cNvSpPr/>
            <p:nvPr/>
          </p:nvSpPr>
          <p:spPr>
            <a:xfrm>
              <a:off x="2854818" y="1360877"/>
              <a:ext cx="1676400" cy="130959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Threat and Vulnerability Management </a:t>
              </a:r>
            </a:p>
          </p:txBody>
        </p:sp>
      </p:grpSp>
      <p:grpSp>
        <p:nvGrpSpPr>
          <p:cNvPr id="96" name="Group 95" descr="Risk: Risk Management">
            <a:extLst>
              <a:ext uri="{FF2B5EF4-FFF2-40B4-BE49-F238E27FC236}">
                <a16:creationId xmlns:a16="http://schemas.microsoft.com/office/drawing/2014/main" id="{2FDC18A0-08A7-4CA4-B80A-105C520F358B}"/>
              </a:ext>
            </a:extLst>
          </p:cNvPr>
          <p:cNvGrpSpPr/>
          <p:nvPr/>
        </p:nvGrpSpPr>
        <p:grpSpPr>
          <a:xfrm>
            <a:off x="5873289" y="1246733"/>
            <a:ext cx="2627697" cy="1463040"/>
            <a:chOff x="4683618" y="1360877"/>
            <a:chExt cx="2057400" cy="1309591"/>
          </a:xfrm>
          <a:solidFill>
            <a:srgbClr val="2C7BBA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BE87DEF-9F42-4B5D-85B0-A4EB55D7B14E}"/>
                </a:ext>
              </a:extLst>
            </p:cNvPr>
            <p:cNvSpPr/>
            <p:nvPr/>
          </p:nvSpPr>
          <p:spPr>
            <a:xfrm>
              <a:off x="4683618" y="1360878"/>
              <a:ext cx="2057400" cy="1309590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RISK</a:t>
              </a:r>
            </a:p>
          </p:txBody>
        </p:sp>
        <p:sp>
          <p:nvSpPr>
            <p:cNvPr id="104" name="Rectangle 103" descr="Risk Management&#10;">
              <a:extLst>
                <a:ext uri="{FF2B5EF4-FFF2-40B4-BE49-F238E27FC236}">
                  <a16:creationId xmlns:a16="http://schemas.microsoft.com/office/drawing/2014/main" id="{B4D81713-0F76-4F73-9705-83DEAEA564A3}"/>
                </a:ext>
              </a:extLst>
            </p:cNvPr>
            <p:cNvSpPr/>
            <p:nvPr/>
          </p:nvSpPr>
          <p:spPr>
            <a:xfrm>
              <a:off x="5064618" y="1360877"/>
              <a:ext cx="1676400" cy="130959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Risk Management</a:t>
              </a:r>
            </a:p>
          </p:txBody>
        </p:sp>
      </p:grpSp>
      <p:grpSp>
        <p:nvGrpSpPr>
          <p:cNvPr id="95" name="Group 94" descr="Access: Identity and Access Management">
            <a:extLst>
              <a:ext uri="{FF2B5EF4-FFF2-40B4-BE49-F238E27FC236}">
                <a16:creationId xmlns:a16="http://schemas.microsoft.com/office/drawing/2014/main" id="{28C98DB3-3CFD-481A-93A9-04A67455160D}"/>
              </a:ext>
            </a:extLst>
          </p:cNvPr>
          <p:cNvGrpSpPr/>
          <p:nvPr/>
        </p:nvGrpSpPr>
        <p:grpSpPr>
          <a:xfrm>
            <a:off x="8695630" y="1246733"/>
            <a:ext cx="2627697" cy="1463040"/>
            <a:chOff x="6893418" y="1360877"/>
            <a:chExt cx="2057400" cy="1309591"/>
          </a:xfrm>
          <a:solidFill>
            <a:srgbClr val="2C7BBA"/>
          </a:solidFill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EC9D6A3-FF3B-4E67-92E4-A3F9C42DC2BD}"/>
                </a:ext>
              </a:extLst>
            </p:cNvPr>
            <p:cNvSpPr/>
            <p:nvPr/>
          </p:nvSpPr>
          <p:spPr>
            <a:xfrm>
              <a:off x="6893418" y="1360878"/>
              <a:ext cx="2057400" cy="1309590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ACCESS</a:t>
              </a:r>
            </a:p>
          </p:txBody>
        </p:sp>
        <p:sp>
          <p:nvSpPr>
            <p:cNvPr id="106" name="Rectangle 105" descr="Identity and Access Management: Identity and Access Management &#10;&#10;">
              <a:extLst>
                <a:ext uri="{FF2B5EF4-FFF2-40B4-BE49-F238E27FC236}">
                  <a16:creationId xmlns:a16="http://schemas.microsoft.com/office/drawing/2014/main" id="{BA55120D-6212-4EF2-9BB5-986F6E9566F4}"/>
                </a:ext>
              </a:extLst>
            </p:cNvPr>
            <p:cNvSpPr/>
            <p:nvPr/>
          </p:nvSpPr>
          <p:spPr>
            <a:xfrm>
              <a:off x="7274418" y="1360877"/>
              <a:ext cx="1676400" cy="130959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Identity and Access Management </a:t>
              </a:r>
            </a:p>
          </p:txBody>
        </p:sp>
      </p:grpSp>
      <p:grpSp>
        <p:nvGrpSpPr>
          <p:cNvPr id="85" name="Group 84" descr="Situation: Situational Awareness&#10;">
            <a:extLst>
              <a:ext uri="{FF2B5EF4-FFF2-40B4-BE49-F238E27FC236}">
                <a16:creationId xmlns:a16="http://schemas.microsoft.com/office/drawing/2014/main" id="{AB61BB46-B000-42EB-8C5A-15BF8D175948}"/>
              </a:ext>
            </a:extLst>
          </p:cNvPr>
          <p:cNvGrpSpPr/>
          <p:nvPr/>
        </p:nvGrpSpPr>
        <p:grpSpPr>
          <a:xfrm>
            <a:off x="228608" y="2907570"/>
            <a:ext cx="2627697" cy="1633712"/>
            <a:chOff x="264018" y="3048000"/>
            <a:chExt cx="2057400" cy="1410493"/>
          </a:xfrm>
          <a:solidFill>
            <a:srgbClr val="2C7BBA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1FB4D35-8803-4E0F-B6BF-565F18B2F440}"/>
                </a:ext>
              </a:extLst>
            </p:cNvPr>
            <p:cNvSpPr/>
            <p:nvPr/>
          </p:nvSpPr>
          <p:spPr>
            <a:xfrm>
              <a:off x="264018" y="3048000"/>
              <a:ext cx="2057400" cy="1410492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SITUATION</a:t>
              </a:r>
            </a:p>
          </p:txBody>
        </p:sp>
        <p:sp>
          <p:nvSpPr>
            <p:cNvPr id="87" name="Rectangle 86" descr="Situational Awareness: Situational Awareness&#10;&#10;">
              <a:extLst>
                <a:ext uri="{FF2B5EF4-FFF2-40B4-BE49-F238E27FC236}">
                  <a16:creationId xmlns:a16="http://schemas.microsoft.com/office/drawing/2014/main" id="{48FBA3FC-6797-43A2-8900-87D276E747DC}"/>
                </a:ext>
              </a:extLst>
            </p:cNvPr>
            <p:cNvSpPr/>
            <p:nvPr/>
          </p:nvSpPr>
          <p:spPr>
            <a:xfrm>
              <a:off x="645018" y="3048001"/>
              <a:ext cx="1676400" cy="141049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Situational Awareness</a:t>
              </a:r>
            </a:p>
          </p:txBody>
        </p:sp>
      </p:grpSp>
      <p:grpSp>
        <p:nvGrpSpPr>
          <p:cNvPr id="83" name="Group 82" descr="Response: Event and Incident Response, Continuity of Operations&#10;">
            <a:extLst>
              <a:ext uri="{FF2B5EF4-FFF2-40B4-BE49-F238E27FC236}">
                <a16:creationId xmlns:a16="http://schemas.microsoft.com/office/drawing/2014/main" id="{6F4B8FB1-AFA2-4CD7-A709-CBA95E732761}"/>
              </a:ext>
            </a:extLst>
          </p:cNvPr>
          <p:cNvGrpSpPr/>
          <p:nvPr/>
        </p:nvGrpSpPr>
        <p:grpSpPr>
          <a:xfrm>
            <a:off x="3050948" y="2897832"/>
            <a:ext cx="2627697" cy="1633709"/>
            <a:chOff x="4683618" y="3048000"/>
            <a:chExt cx="2057400" cy="1410492"/>
          </a:xfrm>
          <a:solidFill>
            <a:srgbClr val="2C7BBA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C0336B0-1E84-40CC-984D-BE2C470C908B}"/>
                </a:ext>
              </a:extLst>
            </p:cNvPr>
            <p:cNvSpPr/>
            <p:nvPr/>
          </p:nvSpPr>
          <p:spPr>
            <a:xfrm>
              <a:off x="4683618" y="3048000"/>
              <a:ext cx="2057400" cy="1410492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RESPONSE</a:t>
              </a:r>
            </a:p>
          </p:txBody>
        </p:sp>
        <p:sp>
          <p:nvSpPr>
            <p:cNvPr id="91" name="Rectangle 90" descr="Response: Event and Incident Response, Continuity of Operations&#10;">
              <a:extLst>
                <a:ext uri="{FF2B5EF4-FFF2-40B4-BE49-F238E27FC236}">
                  <a16:creationId xmlns:a16="http://schemas.microsoft.com/office/drawing/2014/main" id="{276807C7-9D05-486E-BACA-545FFAA7D03E}"/>
                </a:ext>
              </a:extLst>
            </p:cNvPr>
            <p:cNvSpPr/>
            <p:nvPr/>
          </p:nvSpPr>
          <p:spPr>
            <a:xfrm>
              <a:off x="5064618" y="3048000"/>
              <a:ext cx="1676400" cy="141049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Event and Incident Response, Continuity of Operations</a:t>
              </a:r>
            </a:p>
          </p:txBody>
        </p:sp>
      </p:grpSp>
      <p:grpSp>
        <p:nvGrpSpPr>
          <p:cNvPr id="84" name="Group 83" descr="Third-Parties: Third-Party Risk Management &#10;">
            <a:extLst>
              <a:ext uri="{FF2B5EF4-FFF2-40B4-BE49-F238E27FC236}">
                <a16:creationId xmlns:a16="http://schemas.microsoft.com/office/drawing/2014/main" id="{E8B9144C-046F-4207-90A1-5755927E549C}"/>
              </a:ext>
            </a:extLst>
          </p:cNvPr>
          <p:cNvGrpSpPr/>
          <p:nvPr/>
        </p:nvGrpSpPr>
        <p:grpSpPr>
          <a:xfrm>
            <a:off x="5873289" y="2897833"/>
            <a:ext cx="2627697" cy="1633711"/>
            <a:chOff x="2473818" y="3048000"/>
            <a:chExt cx="2057400" cy="1410492"/>
          </a:xfrm>
          <a:solidFill>
            <a:srgbClr val="2C7BBA"/>
          </a:solidFill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4CA7843-1435-47CC-A894-41569E719F50}"/>
                </a:ext>
              </a:extLst>
            </p:cNvPr>
            <p:cNvSpPr/>
            <p:nvPr/>
          </p:nvSpPr>
          <p:spPr>
            <a:xfrm>
              <a:off x="2473818" y="3048000"/>
              <a:ext cx="2057400" cy="1410492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600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THIRD-PARTIES</a:t>
              </a:r>
              <a:endParaRPr lang="en-US" sz="1733" b="1" kern="0" dirty="0">
                <a:solidFill>
                  <a:schemeClr val="bg1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89" name="Rectangle 88" descr="Third-Party Risk Management &#10;">
              <a:extLst>
                <a:ext uri="{FF2B5EF4-FFF2-40B4-BE49-F238E27FC236}">
                  <a16:creationId xmlns:a16="http://schemas.microsoft.com/office/drawing/2014/main" id="{0548DD68-F882-472E-AAE1-677182CB3DD3}"/>
                </a:ext>
              </a:extLst>
            </p:cNvPr>
            <p:cNvSpPr/>
            <p:nvPr/>
          </p:nvSpPr>
          <p:spPr>
            <a:xfrm>
              <a:off x="2854818" y="3048000"/>
              <a:ext cx="1676400" cy="141049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Third-Party Risk Management </a:t>
              </a:r>
            </a:p>
          </p:txBody>
        </p:sp>
      </p:grpSp>
      <p:grpSp>
        <p:nvGrpSpPr>
          <p:cNvPr id="76" name="Group 75" descr="Workforce: Workforce Management&#10;">
            <a:extLst>
              <a:ext uri="{FF2B5EF4-FFF2-40B4-BE49-F238E27FC236}">
                <a16:creationId xmlns:a16="http://schemas.microsoft.com/office/drawing/2014/main" id="{0229FB4A-FD40-4180-8685-F0735D078199}"/>
              </a:ext>
            </a:extLst>
          </p:cNvPr>
          <p:cNvGrpSpPr/>
          <p:nvPr/>
        </p:nvGrpSpPr>
        <p:grpSpPr>
          <a:xfrm>
            <a:off x="8695630" y="2889205"/>
            <a:ext cx="2627697" cy="1633712"/>
            <a:chOff x="2473818" y="4800601"/>
            <a:chExt cx="1970773" cy="1544412"/>
          </a:xfrm>
          <a:solidFill>
            <a:srgbClr val="2C7BBA"/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50A1F97-1282-4F21-A182-4A8183208453}"/>
                </a:ext>
              </a:extLst>
            </p:cNvPr>
            <p:cNvSpPr/>
            <p:nvPr/>
          </p:nvSpPr>
          <p:spPr>
            <a:xfrm>
              <a:off x="2473818" y="4800601"/>
              <a:ext cx="1970773" cy="1544412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WORKFORCE</a:t>
              </a:r>
            </a:p>
          </p:txBody>
        </p:sp>
        <p:sp>
          <p:nvSpPr>
            <p:cNvPr id="78" name="Rectangle 77" descr="Workforce Management&#10;">
              <a:extLst>
                <a:ext uri="{FF2B5EF4-FFF2-40B4-BE49-F238E27FC236}">
                  <a16:creationId xmlns:a16="http://schemas.microsoft.com/office/drawing/2014/main" id="{76D46B5E-4797-4500-8159-A8360005C273}"/>
                </a:ext>
              </a:extLst>
            </p:cNvPr>
            <p:cNvSpPr/>
            <p:nvPr/>
          </p:nvSpPr>
          <p:spPr>
            <a:xfrm>
              <a:off x="2854818" y="4800601"/>
              <a:ext cx="1589773" cy="154441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Workforce Management</a:t>
              </a:r>
            </a:p>
          </p:txBody>
        </p:sp>
      </p:grpSp>
      <p:grpSp>
        <p:nvGrpSpPr>
          <p:cNvPr id="82" name="Group 81" descr="Architecture: Cybersecurity Architecture &#10;">
            <a:extLst>
              <a:ext uri="{FF2B5EF4-FFF2-40B4-BE49-F238E27FC236}">
                <a16:creationId xmlns:a16="http://schemas.microsoft.com/office/drawing/2014/main" id="{68CCD8C3-B72F-4145-A7EF-B0E323805E0C}"/>
              </a:ext>
            </a:extLst>
          </p:cNvPr>
          <p:cNvGrpSpPr/>
          <p:nvPr/>
        </p:nvGrpSpPr>
        <p:grpSpPr>
          <a:xfrm>
            <a:off x="228608" y="4739079"/>
            <a:ext cx="2627697" cy="1633711"/>
            <a:chOff x="6893418" y="3048000"/>
            <a:chExt cx="2057400" cy="1410492"/>
          </a:xfrm>
          <a:solidFill>
            <a:srgbClr val="2C7BBA"/>
          </a:solidFill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0E6F22-F9E0-4BA0-A86E-DED0DA1056BC}"/>
                </a:ext>
              </a:extLst>
            </p:cNvPr>
            <p:cNvSpPr/>
            <p:nvPr/>
          </p:nvSpPr>
          <p:spPr>
            <a:xfrm>
              <a:off x="6893418" y="3048000"/>
              <a:ext cx="2057400" cy="1410492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600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93" name="Rectangle 92" descr="Cybersecurity Architecture &#10;">
              <a:extLst>
                <a:ext uri="{FF2B5EF4-FFF2-40B4-BE49-F238E27FC236}">
                  <a16:creationId xmlns:a16="http://schemas.microsoft.com/office/drawing/2014/main" id="{A4BD1255-EDA6-40F3-8CBB-CCD0130FF579}"/>
                </a:ext>
              </a:extLst>
            </p:cNvPr>
            <p:cNvSpPr/>
            <p:nvPr/>
          </p:nvSpPr>
          <p:spPr>
            <a:xfrm>
              <a:off x="7274418" y="3048000"/>
              <a:ext cx="1676400" cy="1410492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Cybersecurity Architecture </a:t>
              </a:r>
            </a:p>
          </p:txBody>
        </p:sp>
      </p:grpSp>
      <p:grpSp>
        <p:nvGrpSpPr>
          <p:cNvPr id="75" name="Group 74" descr="Program: Cybersecurity Program Management&#10;">
            <a:extLst>
              <a:ext uri="{FF2B5EF4-FFF2-40B4-BE49-F238E27FC236}">
                <a16:creationId xmlns:a16="http://schemas.microsoft.com/office/drawing/2014/main" id="{FD0C515D-13B6-41FA-94F8-745C12B5FAEB}"/>
              </a:ext>
            </a:extLst>
          </p:cNvPr>
          <p:cNvGrpSpPr/>
          <p:nvPr/>
        </p:nvGrpSpPr>
        <p:grpSpPr>
          <a:xfrm>
            <a:off x="3050949" y="4719607"/>
            <a:ext cx="2627697" cy="1633711"/>
            <a:chOff x="4590574" y="4800600"/>
            <a:chExt cx="1970773" cy="1544411"/>
          </a:xfrm>
          <a:solidFill>
            <a:srgbClr val="2C7BBA"/>
          </a:solidFill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BCFF9-13BB-40BE-817D-4795453ACB0D}"/>
                </a:ext>
              </a:extLst>
            </p:cNvPr>
            <p:cNvSpPr/>
            <p:nvPr/>
          </p:nvSpPr>
          <p:spPr>
            <a:xfrm>
              <a:off x="4590574" y="4800600"/>
              <a:ext cx="1970773" cy="1544411"/>
            </a:xfrm>
            <a:prstGeom prst="rect">
              <a:avLst/>
            </a:prstGeom>
            <a:solidFill>
              <a:srgbClr val="112D51"/>
            </a:solidFill>
            <a:ln w="9525" cap="flat" cmpd="sng" algn="ctr">
              <a:noFill/>
              <a:prstDash val="solid"/>
            </a:ln>
            <a:effectLst/>
          </p:spPr>
          <p:txBody>
            <a:bodyPr vert="vert270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09585">
                <a:defRPr/>
              </a:pPr>
              <a:r>
                <a:rPr lang="en-US" sz="1733" b="1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PROGRAM</a:t>
              </a:r>
            </a:p>
          </p:txBody>
        </p:sp>
        <p:sp>
          <p:nvSpPr>
            <p:cNvPr id="80" name="Rectangle 79" descr="Cybersecurity Program Management&#10;">
              <a:extLst>
                <a:ext uri="{FF2B5EF4-FFF2-40B4-BE49-F238E27FC236}">
                  <a16:creationId xmlns:a16="http://schemas.microsoft.com/office/drawing/2014/main" id="{A4554665-449F-40F5-86EE-85E119506FC0}"/>
                </a:ext>
              </a:extLst>
            </p:cNvPr>
            <p:cNvSpPr/>
            <p:nvPr/>
          </p:nvSpPr>
          <p:spPr>
            <a:xfrm>
              <a:off x="4955532" y="4800600"/>
              <a:ext cx="1605815" cy="1544411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algn="ctr" defTabSz="1066773">
                <a:spcBef>
                  <a:spcPct val="0"/>
                </a:spcBef>
                <a:defRPr/>
              </a:pPr>
              <a:r>
                <a:rPr lang="en-US" sz="1733" kern="0" dirty="0">
                  <a:solidFill>
                    <a:schemeClr val="bg1"/>
                  </a:solidFill>
                  <a:cs typeface="Segoe UI" panose="020B0502040204020203" pitchFamily="34" charset="0"/>
                </a:rPr>
                <a:t>Cybersecurity Program Management</a:t>
              </a: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762E6B9-192F-9204-5C04-50361B52CE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8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43156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5E84-55DD-DE4A-BEAC-51847A3C9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of a Domain</a:t>
            </a:r>
          </a:p>
        </p:txBody>
      </p:sp>
      <p:pic>
        <p:nvPicPr>
          <p:cNvPr id="6" name="Picture 5" descr="A vertical tree diagram  showing the C2M2 Model and Domain Elements&#10;&#10;The tree structure, from top to bottom, left to right is as follows:&#10;&#10;[first level, at the top of the graphic] Model&#10;&#10;[second level] Domain - Model contains 10 domains&#10;&#10;[third level] &#10;Approach Objectives (one or more per domain) Unique to each domain&#10;- Practices at MIL1&#10;- Practices at MIL2&#10;- Practices at MIL3&#10;Approach objectives are supported by a progression of practices that are unique to the domain&#10;&#10;[level 4]&#10;Management Objective (one per domain)&#10;Similar in each domain&#10;- Practices at MIL2&#10;- Practices at MIL3&#10;Each management objective is supported by a progression of practices that are similar in each domain and describe institutionalization activities">
            <a:extLst>
              <a:ext uri="{FF2B5EF4-FFF2-40B4-BE49-F238E27FC236}">
                <a16:creationId xmlns:a16="http://schemas.microsoft.com/office/drawing/2014/main" id="{B179FD75-FD53-F849-9094-A68ECD1CFC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079" y="1404818"/>
            <a:ext cx="8689571" cy="4733788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4F89BC8-91A0-F817-3A38-6E4D84542C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82683" y="6472880"/>
            <a:ext cx="12796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Franklin Gothic Book" panose="020B0503020102020204" pitchFamily="34" charset="0"/>
              </a:defRPr>
            </a:lvl1pPr>
          </a:lstStyle>
          <a:p>
            <a:r>
              <a:rPr lang="en-US" dirty="0"/>
              <a:t>- </a:t>
            </a:r>
            <a:fld id="{A832EBB2-C8C3-6346-899B-5AA7E42A487A}" type="slidenum">
              <a:rPr lang="en-US" smtClean="0"/>
              <a:pPr/>
              <a:t>9</a:t>
            </a:fld>
            <a:r>
              <a:rPr lang="en-US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84598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ESER - New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3669A"/>
      </a:accent1>
      <a:accent2>
        <a:srgbClr val="314C63"/>
      </a:accent2>
      <a:accent3>
        <a:srgbClr val="FFCB77"/>
      </a:accent3>
      <a:accent4>
        <a:srgbClr val="6E6D6E"/>
      </a:accent4>
      <a:accent5>
        <a:srgbClr val="2982B1"/>
      </a:accent5>
      <a:accent6>
        <a:srgbClr val="8FBFE0"/>
      </a:accent6>
      <a:hlink>
        <a:srgbClr val="33669A"/>
      </a:hlink>
      <a:folHlink>
        <a:srgbClr val="314C63"/>
      </a:folHlink>
    </a:clrScheme>
    <a:fontScheme name="CESER - New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1DAA70649B79499044A53FD6306301" ma:contentTypeVersion="14" ma:contentTypeDescription="Create a new document." ma:contentTypeScope="" ma:versionID="e753a6035085d5dd2faccb807bae5f3e">
  <xsd:schema xmlns:xsd="http://www.w3.org/2001/XMLSchema" xmlns:xs="http://www.w3.org/2001/XMLSchema" xmlns:p="http://schemas.microsoft.com/office/2006/metadata/properties" xmlns:ns2="9e009663-560f-46ad-a858-9e4eafb740d7" xmlns:ns3="a03490ca-1df7-47d4-8952-3664ddc7122e" targetNamespace="http://schemas.microsoft.com/office/2006/metadata/properties" ma:root="true" ma:fieldsID="e74a79afbbfa9162a8c4008fee790ff0" ns2:_="" ns3:_="">
    <xsd:import namespace="9e009663-560f-46ad-a858-9e4eafb740d7"/>
    <xsd:import namespace="a03490ca-1df7-47d4-8952-3664ddc712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09663-560f-46ad-a858-9e4eafb740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531dadbf-a4eb-4f26-994e-685bbe2f26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490ca-1df7-47d4-8952-3664ddc7122e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fe6941ba-4a37-471e-ac41-29671303593c}" ma:internalName="TaxCatchAll" ma:showField="CatchAllData" ma:web="a03490ca-1df7-47d4-8952-3664ddc712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A435B8-7E01-4D93-AD3F-94052E9E5FD3}"/>
</file>

<file path=customXml/itemProps2.xml><?xml version="1.0" encoding="utf-8"?>
<ds:datastoreItem xmlns:ds="http://schemas.openxmlformats.org/officeDocument/2006/customXml" ds:itemID="{C65DE4F1-A2A8-457F-92AB-E691C2E772F7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1984</Words>
  <Application>Microsoft Office PowerPoint</Application>
  <PresentationFormat>Widescreen</PresentationFormat>
  <Paragraphs>321</Paragraphs>
  <Slides>35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Eras Medium ITC</vt:lpstr>
      <vt:lpstr>Franklin Gothic Book</vt:lpstr>
      <vt:lpstr>Franklin Gothic Demi</vt:lpstr>
      <vt:lpstr>Franklin Gothic Medium</vt:lpstr>
      <vt:lpstr>Segoe UI</vt:lpstr>
      <vt:lpstr>Symbol</vt:lpstr>
      <vt:lpstr>Wingdings</vt:lpstr>
      <vt:lpstr>Office Theme</vt:lpstr>
      <vt:lpstr>Self-Evaluation Workshop Kickoff</vt:lpstr>
      <vt:lpstr>Agenda</vt:lpstr>
      <vt:lpstr>Facilitator Opening Remarks</vt:lpstr>
      <vt:lpstr>Sponsor Opening Remarks</vt:lpstr>
      <vt:lpstr>Cybersecurity Capability Maturity Model (C2M2) Overview</vt:lpstr>
      <vt:lpstr>What is the C2M2?</vt:lpstr>
      <vt:lpstr>Key Features of the C2M2</vt:lpstr>
      <vt:lpstr>Model Includes 10 Domains </vt:lpstr>
      <vt:lpstr>Organization of a Domain</vt:lpstr>
      <vt:lpstr>Maturity Indicator Level Descriptions</vt:lpstr>
      <vt:lpstr>Maturity Indicator Level Considerations</vt:lpstr>
      <vt:lpstr>Model at a Glance</vt:lpstr>
      <vt:lpstr>C2M2 Architecture – ACCESS Domain Example</vt:lpstr>
      <vt:lpstr>Using the Model</vt:lpstr>
      <vt:lpstr>Self-Evaluation Overview</vt:lpstr>
      <vt:lpstr>Self-Evaluation Roles</vt:lpstr>
      <vt:lpstr>Defining the Scope of the Self-Evaluation</vt:lpstr>
      <vt:lpstr>Agreed-Upon Function and Scope</vt:lpstr>
      <vt:lpstr>Self-Evaluation Process</vt:lpstr>
      <vt:lpstr>Self-Evaluation Tool</vt:lpstr>
      <vt:lpstr>Response Options</vt:lpstr>
      <vt:lpstr>Selecting Responses</vt:lpstr>
      <vt:lpstr>Asset Types Included in the C2M2</vt:lpstr>
      <vt:lpstr>Ad Hoc Practices</vt:lpstr>
      <vt:lpstr>Practice With Dependencies</vt:lpstr>
      <vt:lpstr>Practices with Compound Statements</vt:lpstr>
      <vt:lpstr>Practice Progressions</vt:lpstr>
      <vt:lpstr>Practice Progression Example</vt:lpstr>
      <vt:lpstr>Scoring and Interpretation</vt:lpstr>
      <vt:lpstr>Sample Summary Score MIL1</vt:lpstr>
      <vt:lpstr>Sample Summary Score MIL2</vt:lpstr>
      <vt:lpstr>Sample Summary Score</vt:lpstr>
      <vt:lpstr>Summary of Management Activities</vt:lpstr>
      <vt:lpstr>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C2M2 V2.1 Self-Evaluation Workshop Kickoff</dc:title>
  <dc:subject>Cybersecurity Capability Maturity Model</dc:subject>
  <dc:creator/>
  <cp:keywords>C2M2</cp:keywords>
  <cp:lastModifiedBy/>
  <cp:revision>1</cp:revision>
  <dcterms:created xsi:type="dcterms:W3CDTF">2022-06-29T01:07:31Z</dcterms:created>
  <dcterms:modified xsi:type="dcterms:W3CDTF">2022-06-29T18:00:23Z</dcterms:modified>
</cp:coreProperties>
</file>